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IBM Plex Sans Thai Looped" panose="020B0604020202020204" charset="-34"/>
      <p:regular r:id="rId10"/>
    </p:embeddedFont>
    <p:embeddedFont>
      <p:font typeface="IBM Plex Sans Thai Looped Bold" panose="020B0604020202020204" charset="-34"/>
      <p:regular r:id="rId11"/>
    </p:embeddedFont>
    <p:embeddedFont>
      <p:font typeface="Koho Bold" panose="020B0604020202020204" charset="-3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8288000" cy="411480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Freeform 2"/>
          <p:cNvSpPr/>
          <p:nvPr/>
        </p:nvSpPr>
        <p:spPr>
          <a:xfrm>
            <a:off x="4373724" y="1644679"/>
            <a:ext cx="8188599" cy="8642321"/>
          </a:xfrm>
          <a:custGeom>
            <a:avLst/>
            <a:gdLst/>
            <a:ahLst/>
            <a:cxnLst/>
            <a:rect l="l" t="t" r="r" b="b"/>
            <a:pathLst>
              <a:path w="8188599" h="8642321">
                <a:moveTo>
                  <a:pt x="0" y="0"/>
                </a:moveTo>
                <a:lnTo>
                  <a:pt x="8188599" y="0"/>
                </a:lnTo>
                <a:lnTo>
                  <a:pt x="8188599" y="8642321"/>
                </a:lnTo>
                <a:lnTo>
                  <a:pt x="0" y="86423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30733" y="4581092"/>
            <a:ext cx="3226535" cy="5677188"/>
          </a:xfrm>
          <a:custGeom>
            <a:avLst/>
            <a:gdLst/>
            <a:ahLst/>
            <a:cxnLst/>
            <a:rect l="l" t="t" r="r" b="b"/>
            <a:pathLst>
              <a:path w="3226535" h="5677188">
                <a:moveTo>
                  <a:pt x="0" y="0"/>
                </a:moveTo>
                <a:lnTo>
                  <a:pt x="3226534" y="0"/>
                </a:lnTo>
                <a:lnTo>
                  <a:pt x="3226534" y="5677188"/>
                </a:lnTo>
                <a:lnTo>
                  <a:pt x="0" y="5677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01244" y="6084682"/>
            <a:ext cx="2198328" cy="4644355"/>
          </a:xfrm>
          <a:custGeom>
            <a:avLst/>
            <a:gdLst/>
            <a:ahLst/>
            <a:cxnLst/>
            <a:rect l="l" t="t" r="r" b="b"/>
            <a:pathLst>
              <a:path w="2198328" h="4644355">
                <a:moveTo>
                  <a:pt x="0" y="0"/>
                </a:moveTo>
                <a:lnTo>
                  <a:pt x="2198328" y="0"/>
                </a:lnTo>
                <a:lnTo>
                  <a:pt x="2198328" y="4644354"/>
                </a:lnTo>
                <a:lnTo>
                  <a:pt x="0" y="46443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5026" y="6027485"/>
            <a:ext cx="2395832" cy="4701551"/>
          </a:xfrm>
          <a:custGeom>
            <a:avLst/>
            <a:gdLst/>
            <a:ahLst/>
            <a:cxnLst/>
            <a:rect l="l" t="t" r="r" b="b"/>
            <a:pathLst>
              <a:path w="2395832" h="4701551">
                <a:moveTo>
                  <a:pt x="0" y="0"/>
                </a:moveTo>
                <a:lnTo>
                  <a:pt x="2395832" y="0"/>
                </a:lnTo>
                <a:lnTo>
                  <a:pt x="2395832" y="4701551"/>
                </a:lnTo>
                <a:lnTo>
                  <a:pt x="0" y="47015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69975" y="6323734"/>
            <a:ext cx="3094725" cy="4405302"/>
          </a:xfrm>
          <a:custGeom>
            <a:avLst/>
            <a:gdLst/>
            <a:ahLst/>
            <a:cxnLst/>
            <a:rect l="l" t="t" r="r" b="b"/>
            <a:pathLst>
              <a:path w="3094725" h="4405302">
                <a:moveTo>
                  <a:pt x="0" y="0"/>
                </a:moveTo>
                <a:lnTo>
                  <a:pt x="3094725" y="0"/>
                </a:lnTo>
                <a:lnTo>
                  <a:pt x="3094725" y="4405302"/>
                </a:lnTo>
                <a:lnTo>
                  <a:pt x="0" y="4405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24192" y="6027485"/>
            <a:ext cx="3389984" cy="4230795"/>
          </a:xfrm>
          <a:custGeom>
            <a:avLst/>
            <a:gdLst/>
            <a:ahLst/>
            <a:cxnLst/>
            <a:rect l="l" t="t" r="r" b="b"/>
            <a:pathLst>
              <a:path w="3389984" h="4230795">
                <a:moveTo>
                  <a:pt x="0" y="0"/>
                </a:moveTo>
                <a:lnTo>
                  <a:pt x="3389985" y="0"/>
                </a:lnTo>
                <a:lnTo>
                  <a:pt x="3389985" y="4230795"/>
                </a:lnTo>
                <a:lnTo>
                  <a:pt x="0" y="42307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22831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33810" y="353827"/>
            <a:ext cx="11359242" cy="653112"/>
            <a:chOff x="0" y="0"/>
            <a:chExt cx="7068304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068304" cy="406400"/>
            </a:xfrm>
            <a:custGeom>
              <a:avLst/>
              <a:gdLst/>
              <a:ahLst/>
              <a:cxnLst/>
              <a:rect l="l" t="t" r="r" b="b"/>
              <a:pathLst>
                <a:path w="7068304" h="406400">
                  <a:moveTo>
                    <a:pt x="6865104" y="0"/>
                  </a:moveTo>
                  <a:cubicBezTo>
                    <a:pt x="6977328" y="0"/>
                    <a:pt x="7068304" y="90976"/>
                    <a:pt x="7068304" y="203200"/>
                  </a:cubicBezTo>
                  <a:cubicBezTo>
                    <a:pt x="7068304" y="315424"/>
                    <a:pt x="6977328" y="406400"/>
                    <a:pt x="686510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2BE4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706830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845123" y="1635154"/>
            <a:ext cx="3279107" cy="3279107"/>
            <a:chOff x="0" y="0"/>
            <a:chExt cx="40640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200" y="0"/>
                  </a:moveTo>
                  <a:cubicBezTo>
                    <a:pt x="315424" y="0"/>
                    <a:pt x="406400" y="90976"/>
                    <a:pt x="406400" y="203200"/>
                  </a:cubicBezTo>
                  <a:cubicBezTo>
                    <a:pt x="406400" y="315424"/>
                    <a:pt x="315424" y="406400"/>
                    <a:pt x="2032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5B14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4064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9001" y="185011"/>
            <a:ext cx="989619" cy="990743"/>
          </a:xfrm>
          <a:custGeom>
            <a:avLst/>
            <a:gdLst/>
            <a:ahLst/>
            <a:cxnLst/>
            <a:rect l="l" t="t" r="r" b="b"/>
            <a:pathLst>
              <a:path w="989619" h="990743">
                <a:moveTo>
                  <a:pt x="0" y="0"/>
                </a:moveTo>
                <a:lnTo>
                  <a:pt x="989619" y="0"/>
                </a:lnTo>
                <a:lnTo>
                  <a:pt x="989619" y="990744"/>
                </a:lnTo>
                <a:lnTo>
                  <a:pt x="0" y="9907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0" t="-406" r="-26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67510" y="386676"/>
            <a:ext cx="10725543" cy="534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4"/>
              </a:lnSpc>
            </a:pPr>
            <a:r>
              <a:rPr lang="en-US" sz="3139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สำนักงานคณะกรรมการการเลือกตั้งประจำจังหวัดกำแพงเพชร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30165" y="2188416"/>
            <a:ext cx="2526704" cy="1732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4999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องค์กร</a:t>
            </a:r>
          </a:p>
          <a:p>
            <a:pPr algn="ctr">
              <a:lnSpc>
                <a:spcPts val="6998"/>
              </a:lnSpc>
            </a:pPr>
            <a:r>
              <a:rPr lang="en-US" sz="4999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คุณธรรม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26504" y="10095326"/>
            <a:ext cx="18288000" cy="164592"/>
          </a:xfrm>
          <a:prstGeom prst="rect">
            <a:avLst/>
          </a:prstGeom>
          <a:solidFill>
            <a:srgbClr val="FFC107"/>
          </a:solidFill>
          <a:ln>
            <a:solidFill>
              <a:srgbClr val="FFC1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95576" y="6706510"/>
            <a:ext cx="1903996" cy="4022526"/>
          </a:xfrm>
          <a:custGeom>
            <a:avLst/>
            <a:gdLst/>
            <a:ahLst/>
            <a:cxnLst/>
            <a:rect l="l" t="t" r="r" b="b"/>
            <a:pathLst>
              <a:path w="1903996" h="4022526">
                <a:moveTo>
                  <a:pt x="0" y="0"/>
                </a:moveTo>
                <a:lnTo>
                  <a:pt x="1903996" y="0"/>
                </a:lnTo>
                <a:lnTo>
                  <a:pt x="1903996" y="4022526"/>
                </a:lnTo>
                <a:lnTo>
                  <a:pt x="0" y="4022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5026" y="6456549"/>
            <a:ext cx="2177188" cy="4272487"/>
          </a:xfrm>
          <a:custGeom>
            <a:avLst/>
            <a:gdLst/>
            <a:ahLst/>
            <a:cxnLst/>
            <a:rect l="l" t="t" r="r" b="b"/>
            <a:pathLst>
              <a:path w="2177188" h="4272487">
                <a:moveTo>
                  <a:pt x="0" y="0"/>
                </a:moveTo>
                <a:lnTo>
                  <a:pt x="2177189" y="0"/>
                </a:lnTo>
                <a:lnTo>
                  <a:pt x="2177189" y="4272487"/>
                </a:lnTo>
                <a:lnTo>
                  <a:pt x="0" y="4272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185178" y="6725762"/>
            <a:ext cx="2812300" cy="4003274"/>
          </a:xfrm>
          <a:custGeom>
            <a:avLst/>
            <a:gdLst/>
            <a:ahLst/>
            <a:cxnLst/>
            <a:rect l="l" t="t" r="r" b="b"/>
            <a:pathLst>
              <a:path w="2812300" h="4003274">
                <a:moveTo>
                  <a:pt x="0" y="0"/>
                </a:moveTo>
                <a:lnTo>
                  <a:pt x="2812300" y="0"/>
                </a:lnTo>
                <a:lnTo>
                  <a:pt x="2812300" y="4003274"/>
                </a:lnTo>
                <a:lnTo>
                  <a:pt x="0" y="4003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503730" y="6656971"/>
            <a:ext cx="2936103" cy="3664338"/>
          </a:xfrm>
          <a:custGeom>
            <a:avLst/>
            <a:gdLst/>
            <a:ahLst/>
            <a:cxnLst/>
            <a:rect l="l" t="t" r="r" b="b"/>
            <a:pathLst>
              <a:path w="2936103" h="3664338">
                <a:moveTo>
                  <a:pt x="0" y="0"/>
                </a:moveTo>
                <a:lnTo>
                  <a:pt x="2936103" y="0"/>
                </a:lnTo>
                <a:lnTo>
                  <a:pt x="2936103" y="3664338"/>
                </a:lnTo>
                <a:lnTo>
                  <a:pt x="0" y="36643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2283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3324" y="4175363"/>
            <a:ext cx="3050364" cy="1925542"/>
          </a:xfrm>
          <a:custGeom>
            <a:avLst/>
            <a:gdLst/>
            <a:ahLst/>
            <a:cxnLst/>
            <a:rect l="l" t="t" r="r" b="b"/>
            <a:pathLst>
              <a:path w="3050364" h="1925542">
                <a:moveTo>
                  <a:pt x="0" y="0"/>
                </a:moveTo>
                <a:lnTo>
                  <a:pt x="3050364" y="0"/>
                </a:lnTo>
                <a:lnTo>
                  <a:pt x="3050364" y="1925542"/>
                </a:lnTo>
                <a:lnTo>
                  <a:pt x="0" y="19255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3770874" y="3635558"/>
            <a:ext cx="3817681" cy="2409911"/>
          </a:xfrm>
          <a:custGeom>
            <a:avLst/>
            <a:gdLst/>
            <a:ahLst/>
            <a:cxnLst/>
            <a:rect l="l" t="t" r="r" b="b"/>
            <a:pathLst>
              <a:path w="3817681" h="2409911">
                <a:moveTo>
                  <a:pt x="3817681" y="0"/>
                </a:moveTo>
                <a:lnTo>
                  <a:pt x="0" y="0"/>
                </a:lnTo>
                <a:lnTo>
                  <a:pt x="0" y="2409912"/>
                </a:lnTo>
                <a:lnTo>
                  <a:pt x="3817681" y="2409912"/>
                </a:lnTo>
                <a:lnTo>
                  <a:pt x="38176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34995" y="4757542"/>
            <a:ext cx="2547022" cy="382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2"/>
              </a:lnSpc>
            </a:pPr>
            <a:r>
              <a:rPr lang="en-US" sz="2814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ปัญหาที่อยากแก้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48969" y="4440188"/>
            <a:ext cx="3261492" cy="49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5"/>
              </a:lnSpc>
            </a:pPr>
            <a:r>
              <a:rPr lang="en-US" sz="3522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ความดีที่อยากทำ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599219"/>
            <a:ext cx="18288000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52"/>
              </a:lnSpc>
            </a:pPr>
            <a:r>
              <a:rPr lang="en-US" sz="8082" dirty="0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“</a:t>
            </a:r>
            <a:r>
              <a:rPr lang="en-US" sz="8082" dirty="0" err="1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พอเพียง</a:t>
            </a:r>
            <a:r>
              <a:rPr lang="en-US" sz="8082" dirty="0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 </a:t>
            </a:r>
            <a:r>
              <a:rPr lang="en-US" sz="8082" dirty="0" err="1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วินัย</a:t>
            </a:r>
            <a:r>
              <a:rPr lang="en-US" sz="8082" dirty="0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 </a:t>
            </a:r>
            <a:r>
              <a:rPr lang="en-US" sz="8082" dirty="0" err="1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สุจริต</a:t>
            </a:r>
            <a:r>
              <a:rPr lang="en-US" sz="8082" dirty="0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 </a:t>
            </a:r>
            <a:r>
              <a:rPr lang="en-US" sz="8082" dirty="0" err="1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จิตอาสา</a:t>
            </a:r>
            <a:r>
              <a:rPr lang="en-US" sz="8082" dirty="0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 </a:t>
            </a:r>
            <a:r>
              <a:rPr lang="en-US" sz="8082" dirty="0" err="1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กตัญญู</a:t>
            </a:r>
            <a:r>
              <a:rPr lang="en-US" sz="8082" dirty="0">
                <a:solidFill>
                  <a:srgbClr val="E80000"/>
                </a:solidFill>
                <a:latin typeface="Koho Bold"/>
                <a:ea typeface="Koho Bold"/>
                <a:cs typeface="Koho Bold"/>
                <a:sym typeface="Koho Bold"/>
              </a:rPr>
              <a:t>”</a:t>
            </a:r>
          </a:p>
        </p:txBody>
      </p:sp>
      <p:sp>
        <p:nvSpPr>
          <p:cNvPr id="11" name="Freeform 11"/>
          <p:cNvSpPr/>
          <p:nvPr/>
        </p:nvSpPr>
        <p:spPr>
          <a:xfrm>
            <a:off x="8597533" y="5051849"/>
            <a:ext cx="3226535" cy="5677188"/>
          </a:xfrm>
          <a:custGeom>
            <a:avLst/>
            <a:gdLst/>
            <a:ahLst/>
            <a:cxnLst/>
            <a:rect l="l" t="t" r="r" b="b"/>
            <a:pathLst>
              <a:path w="3226535" h="5677188">
                <a:moveTo>
                  <a:pt x="0" y="0"/>
                </a:moveTo>
                <a:lnTo>
                  <a:pt x="3226534" y="0"/>
                </a:lnTo>
                <a:lnTo>
                  <a:pt x="3226534" y="5677187"/>
                </a:lnTo>
                <a:lnTo>
                  <a:pt x="0" y="56771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73878" y="2219268"/>
            <a:ext cx="3847308" cy="2832581"/>
          </a:xfrm>
          <a:custGeom>
            <a:avLst/>
            <a:gdLst/>
            <a:ahLst/>
            <a:cxnLst/>
            <a:rect l="l" t="t" r="r" b="b"/>
            <a:pathLst>
              <a:path w="3847308" h="2832581">
                <a:moveTo>
                  <a:pt x="0" y="0"/>
                </a:moveTo>
                <a:lnTo>
                  <a:pt x="3847309" y="0"/>
                </a:lnTo>
                <a:lnTo>
                  <a:pt x="3847309" y="2832581"/>
                </a:lnTo>
                <a:lnTo>
                  <a:pt x="0" y="28325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575206" y="2613860"/>
            <a:ext cx="2596920" cy="1750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9"/>
              </a:lnSpc>
            </a:pPr>
            <a:r>
              <a:rPr lang="en-US" sz="4204" dirty="0" err="1">
                <a:solidFill>
                  <a:srgbClr val="FF0000"/>
                </a:solidFill>
                <a:latin typeface="Koho Bold"/>
                <a:ea typeface="Koho Bold"/>
                <a:cs typeface="Koho Bold"/>
                <a:sym typeface="Koho Bold"/>
              </a:rPr>
              <a:t>ประกาศ</a:t>
            </a:r>
            <a:endParaRPr lang="en-US" sz="4204" dirty="0">
              <a:solidFill>
                <a:srgbClr val="FF0000"/>
              </a:solidFill>
              <a:latin typeface="Koho Bold"/>
              <a:ea typeface="Koho Bold"/>
              <a:cs typeface="Koho Bold"/>
              <a:sym typeface="Koho Bold"/>
            </a:endParaRPr>
          </a:p>
          <a:p>
            <a:pPr algn="ctr">
              <a:lnSpc>
                <a:spcPts val="4709"/>
              </a:lnSpc>
            </a:pPr>
            <a:r>
              <a:rPr lang="en-US" sz="4204" dirty="0" err="1">
                <a:solidFill>
                  <a:srgbClr val="FF0000"/>
                </a:solidFill>
                <a:latin typeface="Koho Bold"/>
                <a:ea typeface="Koho Bold"/>
                <a:cs typeface="Koho Bold"/>
                <a:sym typeface="Koho Bold"/>
              </a:rPr>
              <a:t>เจตนารมณ์</a:t>
            </a:r>
            <a:endParaRPr lang="en-US" sz="4204" dirty="0">
              <a:solidFill>
                <a:srgbClr val="FF0000"/>
              </a:solidFill>
              <a:latin typeface="Koho Bold"/>
              <a:ea typeface="Koho Bold"/>
              <a:cs typeface="Koho Bold"/>
              <a:sym typeface="Koho Bold"/>
            </a:endParaRPr>
          </a:p>
          <a:p>
            <a:pPr algn="ctr">
              <a:lnSpc>
                <a:spcPts val="4709"/>
              </a:lnSpc>
            </a:pPr>
            <a:r>
              <a:rPr lang="en-US" sz="4204" dirty="0" err="1">
                <a:solidFill>
                  <a:srgbClr val="FF0000"/>
                </a:solidFill>
                <a:latin typeface="Koho Bold"/>
                <a:ea typeface="Koho Bold"/>
                <a:cs typeface="Koho Bold"/>
                <a:sym typeface="Koho Bold"/>
              </a:rPr>
              <a:t>ร่วมกัน</a:t>
            </a:r>
            <a:endParaRPr lang="en-US" sz="4204" dirty="0">
              <a:solidFill>
                <a:srgbClr val="FF0000"/>
              </a:solidFill>
              <a:latin typeface="Koho Bold"/>
              <a:ea typeface="Koho Bold"/>
              <a:cs typeface="Koho Bold"/>
              <a:sym typeface="Koho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8288000" cy="411480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0" y="10122408"/>
            <a:ext cx="18288000" cy="164592"/>
          </a:xfrm>
          <a:prstGeom prst="rect">
            <a:avLst/>
          </a:prstGeom>
          <a:solidFill>
            <a:srgbClr val="FFC107"/>
          </a:solidFill>
          <a:ln>
            <a:solidFill>
              <a:srgbClr val="FFC1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664" y="492500"/>
            <a:ext cx="2045068" cy="20450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853B1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7519" y="695528"/>
            <a:ext cx="12005563" cy="1634369"/>
            <a:chOff x="0" y="0"/>
            <a:chExt cx="3094663" cy="4212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94663" cy="421290"/>
            </a:xfrm>
            <a:custGeom>
              <a:avLst/>
              <a:gdLst/>
              <a:ahLst/>
              <a:cxnLst/>
              <a:rect l="l" t="t" r="r" b="b"/>
              <a:pathLst>
                <a:path w="3094663" h="421290">
                  <a:moveTo>
                    <a:pt x="2891463" y="0"/>
                  </a:moveTo>
                  <a:cubicBezTo>
                    <a:pt x="3003688" y="0"/>
                    <a:pt x="3094663" y="94309"/>
                    <a:pt x="3094663" y="210645"/>
                  </a:cubicBezTo>
                  <a:cubicBezTo>
                    <a:pt x="3094663" y="326981"/>
                    <a:pt x="3003688" y="421290"/>
                    <a:pt x="2891463" y="421290"/>
                  </a:cubicBezTo>
                  <a:lnTo>
                    <a:pt x="203200" y="421290"/>
                  </a:lnTo>
                  <a:cubicBezTo>
                    <a:pt x="90976" y="421290"/>
                    <a:pt x="0" y="326981"/>
                    <a:pt x="0" y="210645"/>
                  </a:cubicBezTo>
                  <a:cubicBezTo>
                    <a:pt x="0" y="9430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2BE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094663" cy="468915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8729" y="780106"/>
            <a:ext cx="1453196" cy="14531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48742" y="894365"/>
            <a:ext cx="1466814" cy="1226623"/>
          </a:xfrm>
          <a:custGeom>
            <a:avLst/>
            <a:gdLst/>
            <a:ahLst/>
            <a:cxnLst/>
            <a:rect l="l" t="t" r="r" b="b"/>
            <a:pathLst>
              <a:path w="1466814" h="1226623">
                <a:moveTo>
                  <a:pt x="0" y="0"/>
                </a:moveTo>
                <a:lnTo>
                  <a:pt x="1466814" y="0"/>
                </a:lnTo>
                <a:lnTo>
                  <a:pt x="1466814" y="1226623"/>
                </a:lnTo>
                <a:lnTo>
                  <a:pt x="0" y="1226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738985" y="-1618283"/>
            <a:ext cx="4469809" cy="5182387"/>
          </a:xfrm>
          <a:custGeom>
            <a:avLst/>
            <a:gdLst/>
            <a:ahLst/>
            <a:cxnLst/>
            <a:rect l="l" t="t" r="r" b="b"/>
            <a:pathLst>
              <a:path w="4469809" h="5182387">
                <a:moveTo>
                  <a:pt x="0" y="0"/>
                </a:moveTo>
                <a:lnTo>
                  <a:pt x="4469809" y="0"/>
                </a:lnTo>
                <a:lnTo>
                  <a:pt x="4469809" y="5182387"/>
                </a:lnTo>
                <a:lnTo>
                  <a:pt x="0" y="51823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07519" y="3185421"/>
            <a:ext cx="16753826" cy="1263336"/>
            <a:chOff x="0" y="0"/>
            <a:chExt cx="5389506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389506" cy="406400"/>
            </a:xfrm>
            <a:custGeom>
              <a:avLst/>
              <a:gdLst/>
              <a:ahLst/>
              <a:cxnLst/>
              <a:rect l="l" t="t" r="r" b="b"/>
              <a:pathLst>
                <a:path w="5389506" h="406400">
                  <a:moveTo>
                    <a:pt x="5186306" y="0"/>
                  </a:moveTo>
                  <a:cubicBezTo>
                    <a:pt x="5298530" y="0"/>
                    <a:pt x="5389506" y="90976"/>
                    <a:pt x="5389506" y="203200"/>
                  </a:cubicBezTo>
                  <a:cubicBezTo>
                    <a:pt x="5389506" y="315424"/>
                    <a:pt x="5298530" y="406400"/>
                    <a:pt x="518630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C934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538950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-552909" y="4785418"/>
            <a:ext cx="4478366" cy="7136838"/>
          </a:xfrm>
          <a:custGeom>
            <a:avLst/>
            <a:gdLst/>
            <a:ahLst/>
            <a:cxnLst/>
            <a:rect l="l" t="t" r="r" b="b"/>
            <a:pathLst>
              <a:path w="4478366" h="7136838">
                <a:moveTo>
                  <a:pt x="4478365" y="0"/>
                </a:moveTo>
                <a:lnTo>
                  <a:pt x="0" y="0"/>
                </a:lnTo>
                <a:lnTo>
                  <a:pt x="0" y="7136837"/>
                </a:lnTo>
                <a:lnTo>
                  <a:pt x="4478365" y="7136837"/>
                </a:lnTo>
                <a:lnTo>
                  <a:pt x="447836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035508" y="766205"/>
            <a:ext cx="9204293" cy="1354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 err="1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คุณธรรม</a:t>
            </a:r>
            <a:r>
              <a:rPr lang="en-US" sz="7974" dirty="0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 “</a:t>
            </a:r>
            <a:r>
              <a:rPr lang="en-US" sz="7974" dirty="0" err="1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พอเพียง</a:t>
            </a:r>
            <a:r>
              <a:rPr lang="en-US" sz="7974" dirty="0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9313" y="3400713"/>
            <a:ext cx="16294662" cy="63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0"/>
              </a:lnSpc>
            </a:pPr>
            <a:r>
              <a:rPr lang="en-US" sz="3778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กิจกรรมรณรงค์การบริหารจัดการการใช้วัสดุอุปกรณ์การเลือกตั้งอย่างมีคุณค่า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13861" y="4648200"/>
            <a:ext cx="13747484" cy="5099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5"/>
              </a:lnSpc>
            </a:pPr>
            <a:r>
              <a:rPr lang="en-US" sz="3042">
                <a:solidFill>
                  <a:srgbClr val="5C9344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ซึ่งส่งผลให้องค์กรปกครองส่วนท้องถิ่น และสำนักงานคณะกรรมการการเลือกตั้งประจำจังหวัดกำแพงเพชร </a:t>
            </a:r>
            <a:r>
              <a:rPr lang="en-US" sz="3042">
                <a:solidFill>
                  <a:srgbClr val="5C9344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ประหยัดงบประมาณในการจัดซื้อวัสดุอุปกรณ์การจัดการเลือกตั้งได้แก่ คูหาเลือกตั้ง และหีบบัตรเลือกตั้ง ลงไปเป็นจำนวนมาก</a:t>
            </a:r>
          </a:p>
          <a:p>
            <a:pPr algn="ctr">
              <a:lnSpc>
                <a:spcPts val="6845"/>
              </a:lnSpc>
            </a:pPr>
            <a:r>
              <a:rPr lang="en-US" sz="3042">
                <a:solidFill>
                  <a:srgbClr val="5C9344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โดยเจ้าหน้าที่ที่เกี่ยวข้องต่างใช้วัสดุอุปกรณ์เหล่านี้ด้วยความระมัดระวังมากขึ้น และมีการจัดเก็บรักษาเป็นอย่างดีเพื่อให้สามารถนำกลับมาใช้ใหม่ได้ อีกทั้งทุกคนยังรู้สึกว่าได้เป็นส่วนหนึ่งของการลดภาวะโลกร้อนและช่วยรักษาสิ่งแวดล้อม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8288000" cy="411480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10122408"/>
            <a:ext cx="18288000" cy="164592"/>
          </a:xfrm>
          <a:prstGeom prst="rect">
            <a:avLst/>
          </a:prstGeom>
          <a:solidFill>
            <a:srgbClr val="FFC107"/>
          </a:solidFill>
          <a:ln>
            <a:solidFill>
              <a:srgbClr val="FFC1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03039" y="492500"/>
            <a:ext cx="2045068" cy="20450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853B1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13894" y="695528"/>
            <a:ext cx="10653262" cy="1634369"/>
            <a:chOff x="0" y="0"/>
            <a:chExt cx="2746082" cy="4212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6082" cy="421290"/>
            </a:xfrm>
            <a:custGeom>
              <a:avLst/>
              <a:gdLst/>
              <a:ahLst/>
              <a:cxnLst/>
              <a:rect l="l" t="t" r="r" b="b"/>
              <a:pathLst>
                <a:path w="2746082" h="421290">
                  <a:moveTo>
                    <a:pt x="2542882" y="0"/>
                  </a:moveTo>
                  <a:cubicBezTo>
                    <a:pt x="2655106" y="0"/>
                    <a:pt x="2746082" y="94309"/>
                    <a:pt x="2746082" y="210645"/>
                  </a:cubicBezTo>
                  <a:cubicBezTo>
                    <a:pt x="2746082" y="326981"/>
                    <a:pt x="2655106" y="421290"/>
                    <a:pt x="2542882" y="421290"/>
                  </a:cubicBezTo>
                  <a:lnTo>
                    <a:pt x="203200" y="421290"/>
                  </a:lnTo>
                  <a:cubicBezTo>
                    <a:pt x="90976" y="421290"/>
                    <a:pt x="0" y="326981"/>
                    <a:pt x="0" y="210645"/>
                  </a:cubicBezTo>
                  <a:cubicBezTo>
                    <a:pt x="0" y="9430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2BE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46082" cy="468915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25104" y="780106"/>
            <a:ext cx="1453196" cy="14531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88466" y="918605"/>
            <a:ext cx="2161975" cy="1162061"/>
          </a:xfrm>
          <a:custGeom>
            <a:avLst/>
            <a:gdLst/>
            <a:ahLst/>
            <a:cxnLst/>
            <a:rect l="l" t="t" r="r" b="b"/>
            <a:pathLst>
              <a:path w="2161975" h="1162061">
                <a:moveTo>
                  <a:pt x="0" y="0"/>
                </a:moveTo>
                <a:lnTo>
                  <a:pt x="2161974" y="0"/>
                </a:lnTo>
                <a:lnTo>
                  <a:pt x="2161974" y="1162062"/>
                </a:lnTo>
                <a:lnTo>
                  <a:pt x="0" y="11620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45327" y="3136007"/>
            <a:ext cx="7089770" cy="1072543"/>
            <a:chOff x="0" y="0"/>
            <a:chExt cx="2686404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86404" cy="406400"/>
            </a:xfrm>
            <a:custGeom>
              <a:avLst/>
              <a:gdLst/>
              <a:ahLst/>
              <a:cxnLst/>
              <a:rect l="l" t="t" r="r" b="b"/>
              <a:pathLst>
                <a:path w="2686404" h="406400">
                  <a:moveTo>
                    <a:pt x="2483204" y="0"/>
                  </a:moveTo>
                  <a:cubicBezTo>
                    <a:pt x="2595428" y="0"/>
                    <a:pt x="2686404" y="90976"/>
                    <a:pt x="2686404" y="203200"/>
                  </a:cubicBezTo>
                  <a:cubicBezTo>
                    <a:pt x="2686404" y="315424"/>
                    <a:pt x="2595428" y="406400"/>
                    <a:pt x="248320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C9BD7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68640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30154" y="3136007"/>
            <a:ext cx="7781645" cy="1072543"/>
            <a:chOff x="0" y="0"/>
            <a:chExt cx="2948564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48564" cy="406400"/>
            </a:xfrm>
            <a:custGeom>
              <a:avLst/>
              <a:gdLst/>
              <a:ahLst/>
              <a:cxnLst/>
              <a:rect l="l" t="t" r="r" b="b"/>
              <a:pathLst>
                <a:path w="2948564" h="406400">
                  <a:moveTo>
                    <a:pt x="2745364" y="0"/>
                  </a:moveTo>
                  <a:cubicBezTo>
                    <a:pt x="2857588" y="0"/>
                    <a:pt x="2948564" y="90976"/>
                    <a:pt x="2948564" y="203200"/>
                  </a:cubicBezTo>
                  <a:cubicBezTo>
                    <a:pt x="2948564" y="315424"/>
                    <a:pt x="2857588" y="406400"/>
                    <a:pt x="274536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C9BD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948564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174953" y="5306224"/>
            <a:ext cx="5084347" cy="4067478"/>
          </a:xfrm>
          <a:custGeom>
            <a:avLst/>
            <a:gdLst/>
            <a:ahLst/>
            <a:cxnLst/>
            <a:rect l="l" t="t" r="r" b="b"/>
            <a:pathLst>
              <a:path w="5084347" h="4067478">
                <a:moveTo>
                  <a:pt x="0" y="0"/>
                </a:moveTo>
                <a:lnTo>
                  <a:pt x="5084347" y="0"/>
                </a:lnTo>
                <a:lnTo>
                  <a:pt x="5084347" y="4067477"/>
                </a:lnTo>
                <a:lnTo>
                  <a:pt x="0" y="4067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324601" y="810986"/>
            <a:ext cx="7467000" cy="1354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 err="1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คุณธรรม</a:t>
            </a:r>
            <a:r>
              <a:rPr lang="en-US" sz="7974" dirty="0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 “</a:t>
            </a:r>
            <a:r>
              <a:rPr lang="en-US" sz="7974" dirty="0" err="1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วินัย</a:t>
            </a:r>
            <a:r>
              <a:rPr lang="en-US" sz="7974" dirty="0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4637175"/>
            <a:ext cx="10771635" cy="509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6"/>
              </a:lnSpc>
            </a:pPr>
            <a:r>
              <a:rPr lang="en-US" sz="3042">
                <a:solidFill>
                  <a:srgbClr val="0C9BD7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ซึ่งผลในการเปลี่ยนแปลงพฤติกรรมในที่ดีขึ้นอย่างเห็นได้ชัดคือ </a:t>
            </a:r>
          </a:p>
          <a:p>
            <a:pPr algn="ctr">
              <a:lnSpc>
                <a:spcPts val="6846"/>
              </a:lnSpc>
            </a:pPr>
            <a:r>
              <a:rPr lang="en-US" sz="3042">
                <a:solidFill>
                  <a:srgbClr val="0C9BD7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พนักงานและลูกจ้าง มี</a:t>
            </a:r>
            <a:r>
              <a:rPr lang="en-US" sz="3042">
                <a:solidFill>
                  <a:srgbClr val="0C9BD7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ความสุขในการทำงาน</a:t>
            </a:r>
            <a:r>
              <a:rPr lang="en-US" sz="3042">
                <a:solidFill>
                  <a:srgbClr val="0C9BD7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มากยิ่งขึ้น </a:t>
            </a:r>
          </a:p>
          <a:p>
            <a:pPr algn="ctr">
              <a:lnSpc>
                <a:spcPts val="6846"/>
              </a:lnSpc>
            </a:pPr>
            <a:r>
              <a:rPr lang="en-US" sz="3042">
                <a:solidFill>
                  <a:srgbClr val="0C9BD7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โดยนอกจาก </a:t>
            </a:r>
            <a:r>
              <a:rPr lang="en-US" sz="3042">
                <a:solidFill>
                  <a:srgbClr val="0C9BD7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ไม่ปรากฏว่ามีผู้มาสายแล้ว </a:t>
            </a:r>
          </a:p>
          <a:p>
            <a:pPr algn="ctr">
              <a:lnSpc>
                <a:spcPts val="6846"/>
              </a:lnSpc>
            </a:pPr>
            <a:r>
              <a:rPr lang="en-US" sz="3042">
                <a:solidFill>
                  <a:srgbClr val="0C9BD7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อีกสถิติหนึ่งที่สามารถสะท้อน</a:t>
            </a:r>
          </a:p>
          <a:p>
            <a:pPr algn="ctr">
              <a:lnSpc>
                <a:spcPts val="6846"/>
              </a:lnSpc>
            </a:pPr>
            <a:r>
              <a:rPr lang="en-US" sz="3042">
                <a:solidFill>
                  <a:srgbClr val="0C9BD7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ความสุขในที่ทำงาน</a:t>
            </a:r>
            <a:r>
              <a:rPr lang="en-US" sz="3042">
                <a:solidFill>
                  <a:srgbClr val="0C9BD7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อย่างเห็นได้ชัดคือ  </a:t>
            </a:r>
          </a:p>
          <a:p>
            <a:pPr algn="ctr">
              <a:lnSpc>
                <a:spcPts val="6846"/>
              </a:lnSpc>
            </a:pPr>
            <a:r>
              <a:rPr lang="en-US" sz="3042">
                <a:solidFill>
                  <a:srgbClr val="0C9BD7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การลาป่วยลดจำนวนลง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10251" y="3197907"/>
            <a:ext cx="6285086" cy="71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7"/>
              </a:lnSpc>
            </a:pPr>
            <a:r>
              <a:rPr lang="en-US" sz="4212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กิจกรรมการพัฒนาบุคลากร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57151" y="3197907"/>
            <a:ext cx="7252815" cy="71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7"/>
              </a:lnSpc>
            </a:pPr>
            <a:r>
              <a:rPr lang="en-US" sz="4212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กิจกรรมร่วมใจงดมาทำงานสาย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8288000" cy="411480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0" y="10122408"/>
            <a:ext cx="18288000" cy="164592"/>
          </a:xfrm>
          <a:prstGeom prst="rect">
            <a:avLst/>
          </a:prstGeom>
          <a:solidFill>
            <a:srgbClr val="FFC107"/>
          </a:solidFill>
          <a:ln>
            <a:solidFill>
              <a:srgbClr val="FFC1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52730" y="492500"/>
            <a:ext cx="2045068" cy="20450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853B1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63585" y="695528"/>
            <a:ext cx="10653262" cy="1634369"/>
            <a:chOff x="0" y="0"/>
            <a:chExt cx="2746082" cy="4212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6082" cy="421290"/>
            </a:xfrm>
            <a:custGeom>
              <a:avLst/>
              <a:gdLst/>
              <a:ahLst/>
              <a:cxnLst/>
              <a:rect l="l" t="t" r="r" b="b"/>
              <a:pathLst>
                <a:path w="2746082" h="421290">
                  <a:moveTo>
                    <a:pt x="2542882" y="0"/>
                  </a:moveTo>
                  <a:cubicBezTo>
                    <a:pt x="2655106" y="0"/>
                    <a:pt x="2746082" y="94309"/>
                    <a:pt x="2746082" y="210645"/>
                  </a:cubicBezTo>
                  <a:cubicBezTo>
                    <a:pt x="2746082" y="326981"/>
                    <a:pt x="2655106" y="421290"/>
                    <a:pt x="2542882" y="421290"/>
                  </a:cubicBezTo>
                  <a:lnTo>
                    <a:pt x="203200" y="421290"/>
                  </a:lnTo>
                  <a:cubicBezTo>
                    <a:pt x="90976" y="421290"/>
                    <a:pt x="0" y="326981"/>
                    <a:pt x="0" y="210645"/>
                  </a:cubicBezTo>
                  <a:cubicBezTo>
                    <a:pt x="0" y="9430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2BE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746082" cy="468915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74796" y="780106"/>
            <a:ext cx="1453196" cy="14531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4475264" y="849236"/>
            <a:ext cx="1278531" cy="1384066"/>
          </a:xfrm>
          <a:custGeom>
            <a:avLst/>
            <a:gdLst/>
            <a:ahLst/>
            <a:cxnLst/>
            <a:rect l="l" t="t" r="r" b="b"/>
            <a:pathLst>
              <a:path w="1278531" h="1384066">
                <a:moveTo>
                  <a:pt x="1278531" y="0"/>
                </a:moveTo>
                <a:lnTo>
                  <a:pt x="0" y="0"/>
                </a:lnTo>
                <a:lnTo>
                  <a:pt x="0" y="1384066"/>
                </a:lnTo>
                <a:lnTo>
                  <a:pt x="1278531" y="1384066"/>
                </a:lnTo>
                <a:lnTo>
                  <a:pt x="127853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31832" y="2977450"/>
            <a:ext cx="7797591" cy="1124944"/>
            <a:chOff x="0" y="0"/>
            <a:chExt cx="2816976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16977" cy="406400"/>
            </a:xfrm>
            <a:custGeom>
              <a:avLst/>
              <a:gdLst/>
              <a:ahLst/>
              <a:cxnLst/>
              <a:rect l="l" t="t" r="r" b="b"/>
              <a:pathLst>
                <a:path w="2816977" h="406400">
                  <a:moveTo>
                    <a:pt x="2613777" y="0"/>
                  </a:moveTo>
                  <a:cubicBezTo>
                    <a:pt x="2726001" y="0"/>
                    <a:pt x="2816977" y="90976"/>
                    <a:pt x="2816977" y="203200"/>
                  </a:cubicBezTo>
                  <a:cubicBezTo>
                    <a:pt x="2816977" y="315424"/>
                    <a:pt x="2726001" y="406400"/>
                    <a:pt x="261377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D5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81697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96664" y="4385060"/>
            <a:ext cx="7832760" cy="1605972"/>
            <a:chOff x="0" y="0"/>
            <a:chExt cx="1982123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82123" cy="406400"/>
            </a:xfrm>
            <a:custGeom>
              <a:avLst/>
              <a:gdLst/>
              <a:ahLst/>
              <a:cxnLst/>
              <a:rect l="l" t="t" r="r" b="b"/>
              <a:pathLst>
                <a:path w="1982123" h="406400">
                  <a:moveTo>
                    <a:pt x="1778923" y="0"/>
                  </a:moveTo>
                  <a:cubicBezTo>
                    <a:pt x="1891147" y="0"/>
                    <a:pt x="1982123" y="90976"/>
                    <a:pt x="1982123" y="203200"/>
                  </a:cubicBezTo>
                  <a:cubicBezTo>
                    <a:pt x="1982123" y="315424"/>
                    <a:pt x="1891147" y="406400"/>
                    <a:pt x="17789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D5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982123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305757" y="6429182"/>
            <a:ext cx="3713719" cy="3713719"/>
          </a:xfrm>
          <a:custGeom>
            <a:avLst/>
            <a:gdLst/>
            <a:ahLst/>
            <a:cxnLst/>
            <a:rect l="l" t="t" r="r" b="b"/>
            <a:pathLst>
              <a:path w="3713719" h="3713719">
                <a:moveTo>
                  <a:pt x="0" y="0"/>
                </a:moveTo>
                <a:lnTo>
                  <a:pt x="3713719" y="0"/>
                </a:lnTo>
                <a:lnTo>
                  <a:pt x="3713719" y="3713719"/>
                </a:lnTo>
                <a:lnTo>
                  <a:pt x="0" y="37137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641731" y="6878081"/>
            <a:ext cx="3041770" cy="3681416"/>
          </a:xfrm>
          <a:custGeom>
            <a:avLst/>
            <a:gdLst/>
            <a:ahLst/>
            <a:cxnLst/>
            <a:rect l="l" t="t" r="r" b="b"/>
            <a:pathLst>
              <a:path w="3041770" h="3681416">
                <a:moveTo>
                  <a:pt x="0" y="0"/>
                </a:moveTo>
                <a:lnTo>
                  <a:pt x="3041770" y="0"/>
                </a:lnTo>
                <a:lnTo>
                  <a:pt x="3041770" y="3681416"/>
                </a:lnTo>
                <a:lnTo>
                  <a:pt x="0" y="3681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516928" y="757876"/>
            <a:ext cx="8361189" cy="1354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 err="1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คุณธรรม</a:t>
            </a:r>
            <a:r>
              <a:rPr lang="en-US" sz="7974" dirty="0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 “</a:t>
            </a:r>
            <a:r>
              <a:rPr lang="en-US" sz="7974" dirty="0" err="1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สุจริต</a:t>
            </a:r>
            <a:r>
              <a:rPr lang="en-US" sz="7974" dirty="0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29424" y="2758375"/>
            <a:ext cx="9142696" cy="683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"/>
              </a:lnSpc>
            </a:pPr>
            <a:r>
              <a:rPr lang="en-US" sz="2212">
                <a:solidFill>
                  <a:srgbClr val="FF5D5D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ซึ่งได้ส่งผลอย่างมีนัยสำคัญต่อกระบวนการพัฒนาประชาธิปไตย</a:t>
            </a:r>
          </a:p>
          <a:p>
            <a:pPr algn="ctr">
              <a:lnSpc>
                <a:spcPts val="4977"/>
              </a:lnSpc>
            </a:pPr>
            <a:r>
              <a:rPr lang="en-US" sz="2212">
                <a:solidFill>
                  <a:srgbClr val="FF5D5D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ในจังหวัดกำแพงเพชรไปในทางที่ดีขึ้น โดยเฉพาะอย่างยิ่ง </a:t>
            </a:r>
          </a:p>
          <a:p>
            <a:pPr algn="ctr">
              <a:lnSpc>
                <a:spcPts val="4977"/>
              </a:lnSpc>
            </a:pPr>
            <a:r>
              <a:rPr lang="en-US" sz="2212">
                <a:solidFill>
                  <a:srgbClr val="FF5D5D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ทั้งในส่วนของบุคลากรของสำนักงานคณะกรรมการการเลือกตั้ง</a:t>
            </a:r>
          </a:p>
          <a:p>
            <a:pPr algn="ctr">
              <a:lnSpc>
                <a:spcPts val="4977"/>
              </a:lnSpc>
            </a:pPr>
            <a:r>
              <a:rPr lang="en-US" sz="2212">
                <a:solidFill>
                  <a:srgbClr val="FF5D5D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ประจำจังหวัดกำแพงเพชร และผู้ที่มีส่วนได้เสียในกระบวนการเลือกตั้ง</a:t>
            </a:r>
          </a:p>
          <a:p>
            <a:pPr algn="ctr">
              <a:lnSpc>
                <a:spcPts val="4977"/>
              </a:lnSpc>
            </a:pPr>
            <a:r>
              <a:rPr lang="en-US" sz="2212">
                <a:solidFill>
                  <a:srgbClr val="FF5D5D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ของจังหวัดกำแพงเพชร โดย</a:t>
            </a:r>
            <a:r>
              <a:rPr lang="en-US" sz="2212">
                <a:solidFill>
                  <a:srgbClr val="FF5D5D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ไม่ปรากฏข้อร้องเรียนระหว่างกัน</a:t>
            </a:r>
          </a:p>
          <a:p>
            <a:pPr algn="ctr">
              <a:lnSpc>
                <a:spcPts val="4977"/>
              </a:lnSpc>
            </a:pPr>
            <a:r>
              <a:rPr lang="en-US" sz="2212">
                <a:solidFill>
                  <a:srgbClr val="FF5D5D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ทั้งในการเลือกตั้งระดับท้องถิ่น และในการเลือกสมาชิกวุฒิสภา</a:t>
            </a:r>
            <a:r>
              <a:rPr lang="en-US" sz="2212">
                <a:solidFill>
                  <a:srgbClr val="FF5D5D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</a:t>
            </a:r>
          </a:p>
          <a:p>
            <a:pPr algn="ctr">
              <a:lnSpc>
                <a:spcPts val="4977"/>
              </a:lnSpc>
            </a:pPr>
            <a:r>
              <a:rPr lang="en-US" sz="2212">
                <a:solidFill>
                  <a:srgbClr val="FF5D5D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และ</a:t>
            </a:r>
            <a:r>
              <a:rPr lang="en-US" sz="2212">
                <a:solidFill>
                  <a:srgbClr val="FF5D5D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ไม่มีข่าวในเชิงลบเกี่ยวกับการเลือกตั้งของจังหวัดกำแพงเพชร</a:t>
            </a:r>
          </a:p>
          <a:p>
            <a:pPr algn="ctr">
              <a:lnSpc>
                <a:spcPts val="4977"/>
              </a:lnSpc>
            </a:pPr>
            <a:r>
              <a:rPr lang="en-US" sz="2212">
                <a:solidFill>
                  <a:srgbClr val="FF5D5D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ผ่านช่องทางสื่อต่างๆ อีกด้วย</a:t>
            </a:r>
            <a:r>
              <a:rPr lang="en-US" sz="2212">
                <a:solidFill>
                  <a:srgbClr val="FF5D5D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นอกจากนี้ บุคลากรของสำนักงานคณะกรรมการการเลือกตั้งประจำจังหวัดกำแพงเพชร</a:t>
            </a:r>
            <a:r>
              <a:rPr lang="en-US" sz="2212">
                <a:solidFill>
                  <a:srgbClr val="FF5D5D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ได้รับการยอมรับ ในเรื่องความซื่อสัตย์ สุจริต เป็นที่ประจักษ์ จากทุกภาคส่วน</a:t>
            </a:r>
            <a:r>
              <a:rPr lang="en-US" sz="2212">
                <a:solidFill>
                  <a:srgbClr val="FF5D5D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ซึ่งไม่ปรากฏมีข้อร้องเรียนใดๆ เกี่ยวกับการทุจริตในหน้าที่ หรือการเรียกรับผลประโยชน์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940" y="3086493"/>
            <a:ext cx="7310982" cy="82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6"/>
              </a:lnSpc>
            </a:pPr>
            <a:r>
              <a:rPr lang="en-US" sz="2361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กิจกรรมการเลือกตั้งเชิงสมานฉันท์ เพื่อความสุจริต </a:t>
            </a:r>
          </a:p>
          <a:p>
            <a:pPr algn="ctr">
              <a:lnSpc>
                <a:spcPts val="3306"/>
              </a:lnSpc>
            </a:pPr>
            <a:r>
              <a:rPr lang="en-US" sz="2361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 เที่ยงธรรม และชอบด้วยกฎหมาย ในกระบวนการเลือกตั้ง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8940" y="4645562"/>
            <a:ext cx="7310982" cy="1105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0"/>
              </a:lnSpc>
            </a:pPr>
            <a:r>
              <a:rPr lang="en-US" sz="2093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กิจกรรมรณรงค์ “สุจริต โปร่งใส” </a:t>
            </a:r>
          </a:p>
          <a:p>
            <a:pPr algn="ctr">
              <a:lnSpc>
                <a:spcPts val="2930"/>
              </a:lnSpc>
            </a:pPr>
            <a:r>
              <a:rPr lang="en-US" sz="2093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สำนักงานคณะกรรมการการเลือกตั้งประจำจังหวัดกำแพงเพชร </a:t>
            </a:r>
          </a:p>
          <a:p>
            <a:pPr algn="ctr">
              <a:lnSpc>
                <a:spcPts val="2930"/>
              </a:lnSpc>
            </a:pPr>
            <a:r>
              <a:rPr lang="en-US" sz="2093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“งดรับ งดให้” ของขวัญ ของกำนัล ทุกชนิดจากการปฏิบัติหน้าที่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18288000" cy="411480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0" y="10122408"/>
            <a:ext cx="18288000" cy="164592"/>
          </a:xfrm>
          <a:prstGeom prst="rect">
            <a:avLst/>
          </a:prstGeom>
          <a:solidFill>
            <a:srgbClr val="FFC107"/>
          </a:solidFill>
          <a:ln>
            <a:solidFill>
              <a:srgbClr val="FFC1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94601" y="492500"/>
            <a:ext cx="2045068" cy="20450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853B1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05455" y="695528"/>
            <a:ext cx="11287944" cy="1634369"/>
            <a:chOff x="0" y="0"/>
            <a:chExt cx="2909683" cy="4212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09683" cy="421290"/>
            </a:xfrm>
            <a:custGeom>
              <a:avLst/>
              <a:gdLst/>
              <a:ahLst/>
              <a:cxnLst/>
              <a:rect l="l" t="t" r="r" b="b"/>
              <a:pathLst>
                <a:path w="2909683" h="421290">
                  <a:moveTo>
                    <a:pt x="2706483" y="0"/>
                  </a:moveTo>
                  <a:cubicBezTo>
                    <a:pt x="2818708" y="0"/>
                    <a:pt x="2909683" y="94309"/>
                    <a:pt x="2909683" y="210645"/>
                  </a:cubicBezTo>
                  <a:cubicBezTo>
                    <a:pt x="2909683" y="326981"/>
                    <a:pt x="2818708" y="421290"/>
                    <a:pt x="2706483" y="421290"/>
                  </a:cubicBezTo>
                  <a:lnTo>
                    <a:pt x="203200" y="421290"/>
                  </a:lnTo>
                  <a:cubicBezTo>
                    <a:pt x="90976" y="421290"/>
                    <a:pt x="0" y="326981"/>
                    <a:pt x="0" y="210645"/>
                  </a:cubicBezTo>
                  <a:cubicBezTo>
                    <a:pt x="0" y="9430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2BE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909683" cy="468915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16666" y="780106"/>
            <a:ext cx="1453196" cy="14531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858097" y="780106"/>
            <a:ext cx="1506695" cy="1416293"/>
          </a:xfrm>
          <a:custGeom>
            <a:avLst/>
            <a:gdLst/>
            <a:ahLst/>
            <a:cxnLst/>
            <a:rect l="l" t="t" r="r" b="b"/>
            <a:pathLst>
              <a:path w="1506695" h="1416293">
                <a:moveTo>
                  <a:pt x="0" y="0"/>
                </a:moveTo>
                <a:lnTo>
                  <a:pt x="1506695" y="0"/>
                </a:lnTo>
                <a:lnTo>
                  <a:pt x="1506695" y="1416294"/>
                </a:lnTo>
                <a:lnTo>
                  <a:pt x="0" y="14162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673831" y="2714821"/>
            <a:ext cx="6309753" cy="912015"/>
            <a:chOff x="0" y="0"/>
            <a:chExt cx="2811667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11667" cy="406400"/>
            </a:xfrm>
            <a:custGeom>
              <a:avLst/>
              <a:gdLst/>
              <a:ahLst/>
              <a:cxnLst/>
              <a:rect l="l" t="t" r="r" b="b"/>
              <a:pathLst>
                <a:path w="2811667" h="406400">
                  <a:moveTo>
                    <a:pt x="2608467" y="0"/>
                  </a:moveTo>
                  <a:cubicBezTo>
                    <a:pt x="2720691" y="0"/>
                    <a:pt x="2811667" y="90976"/>
                    <a:pt x="2811667" y="203200"/>
                  </a:cubicBezTo>
                  <a:cubicBezTo>
                    <a:pt x="2811667" y="315424"/>
                    <a:pt x="2720691" y="406400"/>
                    <a:pt x="26084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BD8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811667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04417" y="2714821"/>
            <a:ext cx="6309753" cy="912015"/>
            <a:chOff x="0" y="0"/>
            <a:chExt cx="2811667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11667" cy="406400"/>
            </a:xfrm>
            <a:custGeom>
              <a:avLst/>
              <a:gdLst/>
              <a:ahLst/>
              <a:cxnLst/>
              <a:rect l="l" t="t" r="r" b="b"/>
              <a:pathLst>
                <a:path w="2811667" h="406400">
                  <a:moveTo>
                    <a:pt x="2608467" y="0"/>
                  </a:moveTo>
                  <a:cubicBezTo>
                    <a:pt x="2720691" y="0"/>
                    <a:pt x="2811667" y="90976"/>
                    <a:pt x="2811667" y="203200"/>
                  </a:cubicBezTo>
                  <a:cubicBezTo>
                    <a:pt x="2811667" y="315424"/>
                    <a:pt x="2720691" y="406400"/>
                    <a:pt x="260846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BD8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2811667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73831" y="3841571"/>
            <a:ext cx="12940339" cy="1168579"/>
            <a:chOff x="0" y="0"/>
            <a:chExt cx="4500298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00298" cy="406400"/>
            </a:xfrm>
            <a:custGeom>
              <a:avLst/>
              <a:gdLst/>
              <a:ahLst/>
              <a:cxnLst/>
              <a:rect l="l" t="t" r="r" b="b"/>
              <a:pathLst>
                <a:path w="4500298" h="406400">
                  <a:moveTo>
                    <a:pt x="4297098" y="0"/>
                  </a:moveTo>
                  <a:cubicBezTo>
                    <a:pt x="4409322" y="0"/>
                    <a:pt x="4500298" y="90976"/>
                    <a:pt x="4500298" y="203200"/>
                  </a:cubicBezTo>
                  <a:cubicBezTo>
                    <a:pt x="4500298" y="315424"/>
                    <a:pt x="4409322" y="406400"/>
                    <a:pt x="42970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BD8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4500298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-2285042" y="5388166"/>
            <a:ext cx="6343024" cy="4416330"/>
          </a:xfrm>
          <a:custGeom>
            <a:avLst/>
            <a:gdLst/>
            <a:ahLst/>
            <a:cxnLst/>
            <a:rect l="l" t="t" r="r" b="b"/>
            <a:pathLst>
              <a:path w="6343024" h="4416330">
                <a:moveTo>
                  <a:pt x="6343024" y="0"/>
                </a:moveTo>
                <a:lnTo>
                  <a:pt x="0" y="0"/>
                </a:lnTo>
                <a:lnTo>
                  <a:pt x="0" y="4416331"/>
                </a:lnTo>
                <a:lnTo>
                  <a:pt x="6343024" y="4416331"/>
                </a:lnTo>
                <a:lnTo>
                  <a:pt x="634302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5439670" y="757876"/>
            <a:ext cx="8905804" cy="1354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 err="1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คุณธรรม</a:t>
            </a:r>
            <a:r>
              <a:rPr lang="en-US" sz="7974" dirty="0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 “</a:t>
            </a:r>
            <a:r>
              <a:rPr lang="en-US" sz="7974" dirty="0" err="1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จิตอาสา</a:t>
            </a:r>
            <a:r>
              <a:rPr lang="en-US" sz="7974" dirty="0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72652" y="4972050"/>
            <a:ext cx="12854943" cy="4974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8"/>
              </a:lnSpc>
            </a:pPr>
            <a:r>
              <a:rPr lang="en-US" sz="2541">
                <a:solidFill>
                  <a:srgbClr val="7BD8F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ได้ส่งผลให้บุคลากรของสำนักงานคณะกรรมการการเลือกตั้ง</a:t>
            </a:r>
          </a:p>
          <a:p>
            <a:pPr algn="ctr">
              <a:lnSpc>
                <a:spcPts val="5718"/>
              </a:lnSpc>
            </a:pPr>
            <a:r>
              <a:rPr lang="en-US" sz="2541">
                <a:solidFill>
                  <a:srgbClr val="7BD8F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รวมถึงประชาชนในจังหวัดกำแพงเพชร </a:t>
            </a:r>
            <a:r>
              <a:rPr lang="en-US" sz="2541">
                <a:solidFill>
                  <a:srgbClr val="7BD8F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เห็นแก่ประโยชน์ส่วนรวมมากกว่าประโยชน์ส่วนตน</a:t>
            </a:r>
            <a:r>
              <a:rPr lang="en-US" sz="2541">
                <a:solidFill>
                  <a:srgbClr val="7BD8F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มีความรัก ความสามัคคีที่จะร่วมกันพัฒนากระบวนการสร้างประชาธิปไตยและการเลือกตั้ง</a:t>
            </a:r>
          </a:p>
          <a:p>
            <a:pPr algn="ctr">
              <a:lnSpc>
                <a:spcPts val="5718"/>
              </a:lnSpc>
            </a:pPr>
            <a:r>
              <a:rPr lang="en-US" sz="2541">
                <a:solidFill>
                  <a:srgbClr val="7BD8F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ให้มีความ</a:t>
            </a:r>
            <a:r>
              <a:rPr lang="en-US" sz="2541">
                <a:solidFill>
                  <a:srgbClr val="7BD8F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สุจริต เที่ยงธรรมและชอบด้วยกฎหมาย</a:t>
            </a:r>
            <a:r>
              <a:rPr lang="en-US" sz="2541">
                <a:solidFill>
                  <a:srgbClr val="7BD8F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ใ</a:t>
            </a:r>
            <a:r>
              <a:rPr lang="en-US" sz="2541">
                <a:solidFill>
                  <a:srgbClr val="7BD8F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ห้เป็นที่ยอมรับทั้งในระดับประเทศ </a:t>
            </a:r>
          </a:p>
          <a:p>
            <a:pPr algn="ctr">
              <a:lnSpc>
                <a:spcPts val="5718"/>
              </a:lnSpc>
            </a:pPr>
            <a:r>
              <a:rPr lang="en-US" sz="2541">
                <a:solidFill>
                  <a:srgbClr val="7BD8F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และในระดับสากล</a:t>
            </a:r>
            <a:r>
              <a:rPr lang="en-US" sz="2541">
                <a:solidFill>
                  <a:srgbClr val="7BD8F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นอกจากนี้พนักงานและลูกจ้างของสำนักงานคณะกรรมการการเลือกตั้งประจำจังหวัดกำแพงเพชร ยัง</a:t>
            </a:r>
            <a:r>
              <a:rPr lang="en-US" sz="2541">
                <a:solidFill>
                  <a:srgbClr val="7BD8F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รู้สึกดีและผูกพันต่อสถานที่ทำงาน</a:t>
            </a:r>
          </a:p>
          <a:p>
            <a:pPr algn="ctr">
              <a:lnSpc>
                <a:spcPts val="5718"/>
              </a:lnSpc>
            </a:pPr>
            <a:r>
              <a:rPr lang="en-US" sz="2541">
                <a:solidFill>
                  <a:srgbClr val="7BD8F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ช่วยกันดูแลรักษาให้มีความสะอาดและสวยงามอยู่โดยตลอด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14644" y="2933068"/>
            <a:ext cx="5945572" cy="42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4"/>
              </a:lnSpc>
            </a:pPr>
            <a:r>
              <a:rPr lang="en-US" sz="2510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กิจกรรมจิตอาสาบำเพ็ญสาธารณะประโยชน์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675451" y="2933068"/>
            <a:ext cx="5685131" cy="42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4"/>
              </a:lnSpc>
            </a:pPr>
            <a:r>
              <a:rPr lang="en-US" sz="2510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กิจกรรมจิตอาสาสังเกตการณ์การเลือกตั้ง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62472" y="4033469"/>
            <a:ext cx="12586845" cy="79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5"/>
              </a:lnSpc>
            </a:pPr>
            <a:r>
              <a:rPr lang="en-US" sz="2261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กิจกรรมสร้างความร่วมมือกับหน่วยงานภาคีเครือข่ายเพื่อการสร้างพลเมืองคุณภาพ และการสร้างความรู้</a:t>
            </a:r>
          </a:p>
          <a:p>
            <a:pPr algn="ctr">
              <a:lnSpc>
                <a:spcPts val="3165"/>
              </a:lnSpc>
            </a:pPr>
            <a:r>
              <a:rPr lang="en-US" sz="2261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ความเข้าใจที่ถูกต้องเกี่ยวกับการปกครองในระบอบประชาธิปไตยอันมีพระมหากษัตริย์ทรงเป็นประมุข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18288000" cy="411480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0" y="10122408"/>
            <a:ext cx="18288000" cy="164592"/>
          </a:xfrm>
          <a:prstGeom prst="rect">
            <a:avLst/>
          </a:prstGeom>
          <a:solidFill>
            <a:srgbClr val="FFC107"/>
          </a:solidFill>
          <a:ln>
            <a:solidFill>
              <a:srgbClr val="FFC1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60501" y="492500"/>
            <a:ext cx="2045068" cy="20450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853B1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71356" y="695528"/>
            <a:ext cx="11287944" cy="1634369"/>
            <a:chOff x="0" y="0"/>
            <a:chExt cx="2909683" cy="4212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09683" cy="421290"/>
            </a:xfrm>
            <a:custGeom>
              <a:avLst/>
              <a:gdLst/>
              <a:ahLst/>
              <a:cxnLst/>
              <a:rect l="l" t="t" r="r" b="b"/>
              <a:pathLst>
                <a:path w="2909683" h="421290">
                  <a:moveTo>
                    <a:pt x="2706483" y="0"/>
                  </a:moveTo>
                  <a:cubicBezTo>
                    <a:pt x="2818708" y="0"/>
                    <a:pt x="2909683" y="94309"/>
                    <a:pt x="2909683" y="210645"/>
                  </a:cubicBezTo>
                  <a:cubicBezTo>
                    <a:pt x="2909683" y="326981"/>
                    <a:pt x="2818708" y="421290"/>
                    <a:pt x="2706483" y="421290"/>
                  </a:cubicBezTo>
                  <a:lnTo>
                    <a:pt x="203200" y="421290"/>
                  </a:lnTo>
                  <a:cubicBezTo>
                    <a:pt x="90976" y="421290"/>
                    <a:pt x="0" y="326981"/>
                    <a:pt x="0" y="210645"/>
                  </a:cubicBezTo>
                  <a:cubicBezTo>
                    <a:pt x="0" y="9430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2BE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909683" cy="468915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82567" y="780106"/>
            <a:ext cx="1453196" cy="14531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110458" y="757876"/>
            <a:ext cx="8429868" cy="1354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คุณธรรม “กตัญญู”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0636" y="4641775"/>
            <a:ext cx="11066047" cy="525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4"/>
              </a:lnSpc>
            </a:pPr>
            <a:r>
              <a:rPr lang="en-US" sz="2677">
                <a:solidFill>
                  <a:srgbClr val="8B7293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ได้กลายเป็นช่องทางที่สำคัญแห่ง</a:t>
            </a:r>
            <a:r>
              <a:rPr lang="en-US" sz="2677">
                <a:solidFill>
                  <a:srgbClr val="8B7293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การสร้างความรู้ความเข้าใจที่ถูกต้อง</a:t>
            </a:r>
          </a:p>
          <a:p>
            <a:pPr algn="ctr">
              <a:lnSpc>
                <a:spcPts val="6024"/>
              </a:lnSpc>
            </a:pPr>
            <a:r>
              <a:rPr lang="en-US" sz="2677">
                <a:solidFill>
                  <a:srgbClr val="8B7293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เกี่ยวกับการปกครองในระบอบประชาธิปไตยอันมีพระมหากษัตริย์</a:t>
            </a:r>
          </a:p>
          <a:p>
            <a:pPr algn="ctr">
              <a:lnSpc>
                <a:spcPts val="6024"/>
              </a:lnSpc>
            </a:pPr>
            <a:r>
              <a:rPr lang="en-US" sz="2677">
                <a:solidFill>
                  <a:srgbClr val="8B7293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ทรงเป็นประมุข</a:t>
            </a:r>
            <a:r>
              <a:rPr lang="en-US" sz="2677">
                <a:solidFill>
                  <a:srgbClr val="8B7293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รวมถึงเป็นช่องทางแลกเปลี่ยนเรียนรู้กับประชาชนในพื้นที่เพื่อการ</a:t>
            </a:r>
            <a:r>
              <a:rPr lang="en-US" sz="2677">
                <a:solidFill>
                  <a:srgbClr val="8B7293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พัฒนาตนเองให้เป็นพลเมืองดีมีคุณภาพ</a:t>
            </a:r>
            <a:r>
              <a:rPr lang="en-US" sz="2677">
                <a:solidFill>
                  <a:srgbClr val="8B7293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ซึ่งประชาชนในพื้นที่จังหวัดกำแพงเพชร มีความ</a:t>
            </a:r>
            <a:r>
              <a:rPr lang="en-US" sz="2677">
                <a:solidFill>
                  <a:srgbClr val="8B7293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ยึดมั่นและจงรักภักดีต่อสถาบันชาติ ศาสนา และพระมหากษัตริย์ มากขึ้น</a:t>
            </a:r>
            <a:r>
              <a:rPr lang="en-US" sz="2677">
                <a:solidFill>
                  <a:srgbClr val="8B7293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อีกทั้งเข้ามา</a:t>
            </a:r>
            <a:r>
              <a:rPr lang="en-US" sz="2677">
                <a:solidFill>
                  <a:srgbClr val="8B7293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มีส่วนร่วมทางการเมืองและกระบวนการเลือกตั้งเชิงสร้างสรรค์</a:t>
            </a:r>
            <a:r>
              <a:rPr lang="en-US" sz="2677">
                <a:solidFill>
                  <a:srgbClr val="8B7293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มากขึ้นอีกด้วย</a:t>
            </a:r>
          </a:p>
        </p:txBody>
      </p:sp>
      <p:sp>
        <p:nvSpPr>
          <p:cNvPr id="13" name="Freeform 13"/>
          <p:cNvSpPr/>
          <p:nvPr/>
        </p:nvSpPr>
        <p:spPr>
          <a:xfrm>
            <a:off x="6513659" y="900751"/>
            <a:ext cx="1022103" cy="1383558"/>
          </a:xfrm>
          <a:custGeom>
            <a:avLst/>
            <a:gdLst/>
            <a:ahLst/>
            <a:cxnLst/>
            <a:rect l="l" t="t" r="r" b="b"/>
            <a:pathLst>
              <a:path w="1022103" h="1383558">
                <a:moveTo>
                  <a:pt x="0" y="0"/>
                </a:moveTo>
                <a:lnTo>
                  <a:pt x="1022104" y="0"/>
                </a:lnTo>
                <a:lnTo>
                  <a:pt x="1022104" y="1383558"/>
                </a:lnTo>
                <a:lnTo>
                  <a:pt x="0" y="1383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15678" y="3019090"/>
            <a:ext cx="14379782" cy="1413135"/>
            <a:chOff x="0" y="0"/>
            <a:chExt cx="4135446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35446" cy="406400"/>
            </a:xfrm>
            <a:custGeom>
              <a:avLst/>
              <a:gdLst/>
              <a:ahLst/>
              <a:cxnLst/>
              <a:rect l="l" t="t" r="r" b="b"/>
              <a:pathLst>
                <a:path w="4135446" h="406400">
                  <a:moveTo>
                    <a:pt x="3932246" y="0"/>
                  </a:moveTo>
                  <a:cubicBezTo>
                    <a:pt x="4044471" y="0"/>
                    <a:pt x="4135446" y="90976"/>
                    <a:pt x="4135446" y="203200"/>
                  </a:cubicBezTo>
                  <a:cubicBezTo>
                    <a:pt x="4135446" y="315424"/>
                    <a:pt x="4044471" y="406400"/>
                    <a:pt x="393224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B729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413544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62192" y="3306936"/>
            <a:ext cx="13433114" cy="665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5"/>
              </a:lnSpc>
            </a:pPr>
            <a:r>
              <a:rPr lang="en-US" sz="3889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กิจกรรมเทิดทูนสถาบันหลักของชาติพร้อมใจเป็นพลเมืองคุณภาพ</a:t>
            </a:r>
          </a:p>
        </p:txBody>
      </p:sp>
      <p:sp>
        <p:nvSpPr>
          <p:cNvPr id="18" name="Freeform 18"/>
          <p:cNvSpPr/>
          <p:nvPr/>
        </p:nvSpPr>
        <p:spPr>
          <a:xfrm>
            <a:off x="12643148" y="4760164"/>
            <a:ext cx="5102700" cy="5134792"/>
          </a:xfrm>
          <a:custGeom>
            <a:avLst/>
            <a:gdLst/>
            <a:ahLst/>
            <a:cxnLst/>
            <a:rect l="l" t="t" r="r" b="b"/>
            <a:pathLst>
              <a:path w="5102700" h="5134792">
                <a:moveTo>
                  <a:pt x="0" y="0"/>
                </a:moveTo>
                <a:lnTo>
                  <a:pt x="5102699" y="0"/>
                </a:lnTo>
                <a:lnTo>
                  <a:pt x="5102699" y="5134792"/>
                </a:lnTo>
                <a:lnTo>
                  <a:pt x="0" y="51347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Rectangle 18"/>
          <p:cNvSpPr/>
          <p:nvPr/>
        </p:nvSpPr>
        <p:spPr>
          <a:xfrm>
            <a:off x="0" y="0"/>
            <a:ext cx="18288000" cy="411480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10122408"/>
            <a:ext cx="18288000" cy="164592"/>
          </a:xfrm>
          <a:prstGeom prst="rect">
            <a:avLst/>
          </a:prstGeom>
          <a:solidFill>
            <a:srgbClr val="FFC107"/>
          </a:solidFill>
          <a:ln>
            <a:solidFill>
              <a:srgbClr val="FFC1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678" y="492500"/>
            <a:ext cx="2045068" cy="20450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853B1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6533" y="695528"/>
            <a:ext cx="16007573" cy="1634369"/>
            <a:chOff x="0" y="0"/>
            <a:chExt cx="4126258" cy="4212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26258" cy="421290"/>
            </a:xfrm>
            <a:custGeom>
              <a:avLst/>
              <a:gdLst/>
              <a:ahLst/>
              <a:cxnLst/>
              <a:rect l="l" t="t" r="r" b="b"/>
              <a:pathLst>
                <a:path w="4126258" h="421290">
                  <a:moveTo>
                    <a:pt x="3923058" y="0"/>
                  </a:moveTo>
                  <a:cubicBezTo>
                    <a:pt x="4035282" y="0"/>
                    <a:pt x="4126258" y="94309"/>
                    <a:pt x="4126258" y="210645"/>
                  </a:cubicBezTo>
                  <a:cubicBezTo>
                    <a:pt x="4126258" y="326981"/>
                    <a:pt x="4035282" y="421290"/>
                    <a:pt x="3923058" y="421290"/>
                  </a:cubicBezTo>
                  <a:lnTo>
                    <a:pt x="203200" y="421290"/>
                  </a:lnTo>
                  <a:cubicBezTo>
                    <a:pt x="90976" y="421290"/>
                    <a:pt x="0" y="326981"/>
                    <a:pt x="0" y="210645"/>
                  </a:cubicBezTo>
                  <a:cubicBezTo>
                    <a:pt x="0" y="9430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2BE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126258" cy="468915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7743" y="780106"/>
            <a:ext cx="1453196" cy="145319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2575" tIns="72575" rIns="72575" bIns="72575" rtlCol="0" anchor="ctr"/>
            <a:lstStyle/>
            <a:p>
              <a:pPr algn="ctr">
                <a:lnSpc>
                  <a:spcPts val="2891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90939" y="708642"/>
            <a:ext cx="14613034" cy="1536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1"/>
              </a:lnSpc>
            </a:pPr>
            <a:r>
              <a:rPr lang="en-US" sz="4422">
                <a:solidFill>
                  <a:srgbClr val="853B1D"/>
                </a:solidFill>
                <a:latin typeface="Koho Bold"/>
                <a:ea typeface="Koho Bold"/>
                <a:cs typeface="Koho Bold"/>
                <a:sym typeface="Koho Bold"/>
              </a:rPr>
              <a:t>คุณธรรม “หลักธรรมทางศาสนา น้อมนำหลักปรัชญาของเศรษฐกิจพอเพียง และสืบสานวิถีวัฒนธรรมไทยที่ดีงาม”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62428" y="817902"/>
            <a:ext cx="1101439" cy="1415400"/>
          </a:xfrm>
          <a:custGeom>
            <a:avLst/>
            <a:gdLst/>
            <a:ahLst/>
            <a:cxnLst/>
            <a:rect l="l" t="t" r="r" b="b"/>
            <a:pathLst>
              <a:path w="1101439" h="1415400">
                <a:moveTo>
                  <a:pt x="0" y="0"/>
                </a:moveTo>
                <a:lnTo>
                  <a:pt x="1101438" y="0"/>
                </a:lnTo>
                <a:lnTo>
                  <a:pt x="1101438" y="1415400"/>
                </a:lnTo>
                <a:lnTo>
                  <a:pt x="0" y="1415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184296" y="2824724"/>
            <a:ext cx="5314636" cy="795855"/>
            <a:chOff x="0" y="0"/>
            <a:chExt cx="2713896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13896" cy="406400"/>
            </a:xfrm>
            <a:custGeom>
              <a:avLst/>
              <a:gdLst/>
              <a:ahLst/>
              <a:cxnLst/>
              <a:rect l="l" t="t" r="r" b="b"/>
              <a:pathLst>
                <a:path w="2713896" h="406400">
                  <a:moveTo>
                    <a:pt x="2510696" y="0"/>
                  </a:moveTo>
                  <a:cubicBezTo>
                    <a:pt x="2622921" y="0"/>
                    <a:pt x="2713896" y="90976"/>
                    <a:pt x="2713896" y="203200"/>
                  </a:cubicBezTo>
                  <a:cubicBezTo>
                    <a:pt x="2713896" y="315424"/>
                    <a:pt x="2622921" y="406400"/>
                    <a:pt x="251069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A32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71389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93076" y="2824724"/>
            <a:ext cx="6154553" cy="795855"/>
            <a:chOff x="0" y="0"/>
            <a:chExt cx="3142797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42797" cy="406400"/>
            </a:xfrm>
            <a:custGeom>
              <a:avLst/>
              <a:gdLst/>
              <a:ahLst/>
              <a:cxnLst/>
              <a:rect l="l" t="t" r="r" b="b"/>
              <a:pathLst>
                <a:path w="3142797" h="406400">
                  <a:moveTo>
                    <a:pt x="2939597" y="0"/>
                  </a:moveTo>
                  <a:cubicBezTo>
                    <a:pt x="3051821" y="0"/>
                    <a:pt x="3142797" y="90976"/>
                    <a:pt x="3142797" y="203200"/>
                  </a:cubicBezTo>
                  <a:cubicBezTo>
                    <a:pt x="3142797" y="315424"/>
                    <a:pt x="3051821" y="406400"/>
                    <a:pt x="293959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A32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3142797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027338" y="3839648"/>
            <a:ext cx="9209627" cy="1303852"/>
            <a:chOff x="0" y="0"/>
            <a:chExt cx="2870565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70565" cy="406400"/>
            </a:xfrm>
            <a:custGeom>
              <a:avLst/>
              <a:gdLst/>
              <a:ahLst/>
              <a:cxnLst/>
              <a:rect l="l" t="t" r="r" b="b"/>
              <a:pathLst>
                <a:path w="2870565" h="406400">
                  <a:moveTo>
                    <a:pt x="2667365" y="0"/>
                  </a:moveTo>
                  <a:cubicBezTo>
                    <a:pt x="2779589" y="0"/>
                    <a:pt x="2870565" y="90976"/>
                    <a:pt x="2870565" y="203200"/>
                  </a:cubicBezTo>
                  <a:cubicBezTo>
                    <a:pt x="2870565" y="315424"/>
                    <a:pt x="2779589" y="406400"/>
                    <a:pt x="266736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A32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870565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-2265605" y="6422412"/>
            <a:ext cx="4926351" cy="4055572"/>
          </a:xfrm>
          <a:custGeom>
            <a:avLst/>
            <a:gdLst/>
            <a:ahLst/>
            <a:cxnLst/>
            <a:rect l="l" t="t" r="r" b="b"/>
            <a:pathLst>
              <a:path w="4926351" h="4055572">
                <a:moveTo>
                  <a:pt x="0" y="0"/>
                </a:moveTo>
                <a:lnTo>
                  <a:pt x="4926351" y="0"/>
                </a:lnTo>
                <a:lnTo>
                  <a:pt x="4926351" y="4055572"/>
                </a:lnTo>
                <a:lnTo>
                  <a:pt x="0" y="40555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21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146098" y="3616114"/>
            <a:ext cx="5923645" cy="6154437"/>
          </a:xfrm>
          <a:custGeom>
            <a:avLst/>
            <a:gdLst/>
            <a:ahLst/>
            <a:cxnLst/>
            <a:rect l="l" t="t" r="r" b="b"/>
            <a:pathLst>
              <a:path w="5923645" h="6154437">
                <a:moveTo>
                  <a:pt x="0" y="0"/>
                </a:moveTo>
                <a:lnTo>
                  <a:pt x="5923646" y="0"/>
                </a:lnTo>
                <a:lnTo>
                  <a:pt x="5923646" y="6154437"/>
                </a:lnTo>
                <a:lnTo>
                  <a:pt x="0" y="61544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660746" y="5257800"/>
            <a:ext cx="12138774" cy="4778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2453">
                <a:solidFill>
                  <a:srgbClr val="FAA32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ได้สร้างให้เกิดการเปลี่ยนแปลงต่อบุคลากรของสำนักงานคณะกรรมการการเลือกตั้งประจำจังหวัดกำแพงเพชรในทางที่ดีขึ้น</a:t>
            </a:r>
            <a:r>
              <a:rPr lang="en-US" sz="2453">
                <a:solidFill>
                  <a:srgbClr val="FAA32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 โดยทุกคนมีขวัญและกำลังใจในการปฏิบัติหน้าที่</a:t>
            </a:r>
            <a:r>
              <a:rPr lang="en-US" sz="2453">
                <a:solidFill>
                  <a:srgbClr val="FAA32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อย่างสุดกำลังความสามารถซึ่งสะท้อนให้เห็นได้จากการปฏิบัติภารกิจการจัดการเลือกสมาชิกวุฒิสภาของจังหวัดกำแพงเพชรได้อย่างประสบผลสำเร็จ อย่างมีประสิทธิภาพ</a:t>
            </a:r>
          </a:p>
          <a:p>
            <a:pPr algn="ctr">
              <a:lnSpc>
                <a:spcPts val="5520"/>
              </a:lnSpc>
            </a:pPr>
            <a:r>
              <a:rPr lang="en-US" sz="2453">
                <a:solidFill>
                  <a:srgbClr val="FAA32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และมีประสิทธิผล </a:t>
            </a:r>
            <a:r>
              <a:rPr lang="en-US" sz="2453">
                <a:solidFill>
                  <a:srgbClr val="FAA32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ได้รับคำยกย่องชมเชยจากหน่วยงานต่างๆ</a:t>
            </a:r>
            <a:r>
              <a:rPr lang="en-US" sz="2453">
                <a:solidFill>
                  <a:srgbClr val="FAA32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อีกทั้งไม่มีเสียงวิพากษ์วิจารณ์เชิงลบจากภายนอก โดยเฉพาะอย่างยิ่งจากสื่อมวลชนแขนงต่างๆ</a:t>
            </a:r>
          </a:p>
          <a:p>
            <a:pPr algn="ctr">
              <a:lnSpc>
                <a:spcPts val="5520"/>
              </a:lnSpc>
            </a:pPr>
            <a:r>
              <a:rPr lang="en-US" sz="2453">
                <a:solidFill>
                  <a:srgbClr val="FAA32F"/>
                </a:solidFill>
                <a:latin typeface="IBM Plex Sans Thai Looped"/>
                <a:ea typeface="IBM Plex Sans Thai Looped"/>
                <a:cs typeface="IBM Plex Sans Thai Looped"/>
                <a:sym typeface="IBM Plex Sans Thai Looped"/>
              </a:rPr>
              <a:t> นอกจากนี้</a:t>
            </a:r>
            <a:r>
              <a:rPr lang="en-US" sz="2453">
                <a:solidFill>
                  <a:srgbClr val="FAA32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rPr>
              <a:t> ทุกคนยังมีความสุขในการทำงาน มีความรักความสามัคคีมากยิ่งขึ้น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44928" y="2919209"/>
            <a:ext cx="5193372" cy="54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5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กิจกรรมไปวัดในวันธรรมสวนะ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838109" y="2919209"/>
            <a:ext cx="5864486" cy="54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5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กิจกรรมสืบสานประเพณีสงกรานต์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613509" y="3900519"/>
            <a:ext cx="10329465" cy="1093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6"/>
              </a:lnSpc>
            </a:pPr>
            <a:r>
              <a:rPr lang="en-US" sz="3125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กิจกรรมการคัดเลือกบุคลากรต้นแบบด้านคุณธรรม</a:t>
            </a:r>
          </a:p>
          <a:p>
            <a:pPr algn="ctr">
              <a:lnSpc>
                <a:spcPts val="4376"/>
              </a:lnSpc>
            </a:pPr>
            <a:r>
              <a:rPr lang="en-US" sz="3125">
                <a:solidFill>
                  <a:srgbClr val="FFFFFF"/>
                </a:solidFill>
                <a:latin typeface="Koho Bold"/>
                <a:ea typeface="Koho Bold"/>
                <a:cs typeface="Koho Bold"/>
                <a:sym typeface="Koho Bold"/>
              </a:rPr>
              <a:t>"พอเพียง วินัย สุจริต  จิตอาสา กตัญญู"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18288000" cy="411480"/>
          </a:xfrm>
          <a:prstGeom prst="rect">
            <a:avLst/>
          </a:prstGeom>
          <a:solidFill>
            <a:srgbClr val="0054A6"/>
          </a:solidFill>
          <a:ln>
            <a:solidFill>
              <a:srgbClr val="005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10122408"/>
            <a:ext cx="18288000" cy="164592"/>
          </a:xfrm>
          <a:prstGeom prst="rect">
            <a:avLst/>
          </a:prstGeom>
          <a:solidFill>
            <a:srgbClr val="FFC107"/>
          </a:solidFill>
          <a:ln>
            <a:solidFill>
              <a:srgbClr val="FFC1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771</Words>
  <Application>Microsoft Office PowerPoint</Application>
  <PresentationFormat>Custom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Koho Bold</vt:lpstr>
      <vt:lpstr>IBM Plex Sans Thai Looped</vt:lpstr>
      <vt:lpstr>IBM Plex Sans Thai Looped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กกต. = องค์กร คุณธรรม</dc:title>
  <cp:lastModifiedBy>Phattarapong Chucheep</cp:lastModifiedBy>
  <cp:revision>2</cp:revision>
  <dcterms:created xsi:type="dcterms:W3CDTF">2006-08-16T00:00:00Z</dcterms:created>
  <dcterms:modified xsi:type="dcterms:W3CDTF">2026-06-24T08:11:24Z</dcterms:modified>
  <dc:identifier>DAGJzH42XK4</dc:identifier>
</cp:coreProperties>
</file>