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990000"/>
    <a:srgbClr val="000099"/>
    <a:srgbClr val="00CCFF"/>
    <a:srgbClr val="FF0066"/>
    <a:srgbClr val="FFFF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-6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7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h-TH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5E95416-A99D-4851-8969-66655FB0FE5B}" type="datetimeFigureOut">
              <a:rPr lang="th-TH"/>
              <a:pPr/>
              <a:t>18/02/56</a:t>
            </a:fld>
            <a:endParaRPr lang="th-TH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h-TH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EC87D82-886B-4AFD-95F4-36F6966A383A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89B9F02-711D-4EF8-8FA7-88ACB198E62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th-TH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A0B6-ACEB-4F6B-B667-F007C490E78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ยึด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4" name="ตัวยึด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9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ยึด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B530061-E4DD-421E-B776-19B0E770C07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786" y="2928934"/>
            <a:ext cx="8064500" cy="36020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endParaRPr lang="th-TH" dirty="0" smtClean="0">
              <a:solidFill>
                <a:srgbClr val="0070C0"/>
              </a:solidFill>
            </a:endParaRPr>
          </a:p>
          <a:p>
            <a:pPr>
              <a:spcBef>
                <a:spcPct val="0"/>
              </a:spcBef>
            </a:pPr>
            <a:r>
              <a:rPr lang="th-TH" sz="4400" b="1" dirty="0" smtClean="0">
                <a:solidFill>
                  <a:srgbClr val="0070C0"/>
                </a:solidFill>
              </a:rPr>
              <a:t>บรรยายโดย</a:t>
            </a:r>
          </a:p>
          <a:p>
            <a:pPr>
              <a:spcBef>
                <a:spcPct val="0"/>
              </a:spcBef>
            </a:pPr>
            <a:r>
              <a:rPr lang="th-TH" sz="4400" b="1" dirty="0" smtClean="0">
                <a:solidFill>
                  <a:schemeClr val="accent1">
                    <a:lumMod val="50000"/>
                  </a:schemeClr>
                </a:solidFill>
              </a:rPr>
              <a:t>ศาสตราจารย์ ดร.ธีร</a:t>
            </a:r>
            <a:r>
              <a:rPr lang="th-TH" sz="4400" b="1" dirty="0" err="1" smtClean="0">
                <a:solidFill>
                  <a:schemeClr val="accent1">
                    <a:lumMod val="50000"/>
                  </a:schemeClr>
                </a:solidFill>
              </a:rPr>
              <a:t>ภัทร์</a:t>
            </a:r>
            <a:r>
              <a:rPr lang="th-TH" sz="4400" b="1" dirty="0" smtClean="0">
                <a:solidFill>
                  <a:schemeClr val="accent1">
                    <a:lumMod val="50000"/>
                  </a:schemeClr>
                </a:solidFill>
              </a:rPr>
              <a:t> เสรี</a:t>
            </a:r>
            <a:r>
              <a:rPr lang="th-TH" sz="4400" b="1" dirty="0" smtClean="0">
                <a:solidFill>
                  <a:schemeClr val="accent1">
                    <a:lumMod val="50000"/>
                  </a:schemeClr>
                </a:solidFill>
              </a:rPr>
              <a:t>รังสรรค์</a:t>
            </a:r>
            <a:endParaRPr lang="th-TH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th-TH" sz="4400" b="1" dirty="0" smtClean="0"/>
              <a:t>ประธานสภาพัฒนา</a:t>
            </a:r>
            <a:r>
              <a:rPr lang="th-TH" sz="4400" b="1" dirty="0" smtClean="0"/>
              <a:t>การเมือง</a:t>
            </a:r>
            <a:endParaRPr lang="th-TH" sz="4400" b="1" dirty="0" smtClean="0"/>
          </a:p>
          <a:p>
            <a:pPr>
              <a:spcBef>
                <a:spcPct val="0"/>
              </a:spcBef>
            </a:pPr>
            <a:r>
              <a:rPr lang="th-TH" sz="4400" b="1" dirty="0" smtClean="0"/>
              <a:t>ศาสตราจารย์ประจำสาขาวิชา</a:t>
            </a:r>
            <a:r>
              <a:rPr lang="th-TH" sz="4400" b="1" dirty="0" smtClean="0"/>
              <a:t>รัฐศาสตร์ </a:t>
            </a:r>
            <a:r>
              <a:rPr lang="th-TH" sz="4400" b="1" dirty="0" smtClean="0"/>
              <a:t>มหาวิทยาลัยสุโขทัยธรรมาธิราช</a:t>
            </a:r>
          </a:p>
          <a:p>
            <a:pPr>
              <a:spcBef>
                <a:spcPct val="0"/>
              </a:spcBef>
            </a:pPr>
            <a:r>
              <a:rPr lang="th-TH" sz="4400" b="1" dirty="0" smtClean="0"/>
              <a:t>กรรมการวิชาการ สถาบันพระปกเกล้า </a:t>
            </a:r>
          </a:p>
        </p:txBody>
      </p:sp>
      <p:sp>
        <p:nvSpPr>
          <p:cNvPr id="9218" name="Rectangle 4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A1B5F7E-C94F-486F-ACE1-65ADB0160894}" type="slidenum">
              <a:rPr lang="en-US"/>
              <a:pPr/>
              <a:t>1</a:t>
            </a:fld>
            <a:endParaRPr lang="th-TH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643042" y="785794"/>
            <a:ext cx="6335713" cy="10144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th-TH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ngsana New"/>
                <a:cs typeface="Angsana New"/>
              </a:rPr>
              <a:t>รัฐธรรมนูญกับการปฏิรูปการเมืองไทย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rgbClr val="00FF00"/>
                </a:solidFill>
                <a:latin typeface="Angsana New" pitchFamily="18" charset="-34"/>
              </a:rPr>
              <a:t>สถานะทางกฎหมายของผู้ปกครอง</a:t>
            </a:r>
            <a:endParaRPr lang="en-US" sz="4800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14422"/>
            <a:ext cx="8458200" cy="5257800"/>
          </a:xfrm>
        </p:spPr>
        <p:txBody>
          <a:bodyPr/>
          <a:lstStyle/>
          <a:p>
            <a:endParaRPr lang="en-US" sz="44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การเป็นตัวแทนของรัฐ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.ความชอบธรรมของผู้ปกครอง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ผู้ปกครองในฐานะผู้ใช้อำนาจมหาชน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dirty="0" smtClean="0">
              <a:solidFill>
                <a:schemeClr val="tx1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96043D-C64F-49BF-9720-8D6F86B7A222}" type="slidenum">
              <a:rPr lang="en-US"/>
              <a:pPr/>
              <a:t>10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rgbClr val="00FF00"/>
                </a:solidFill>
                <a:latin typeface="Angsana New" pitchFamily="18" charset="-34"/>
              </a:rPr>
              <a:t>การควบคุมอำนาจรัฐ</a:t>
            </a:r>
            <a:endParaRPr lang="en-US" sz="4800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0000FF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rgbClr val="0000FF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rgbClr val="0000FF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rgbClr val="0000FF"/>
                </a:solidFill>
                <a:latin typeface="Angsana New" pitchFamily="18" charset="-34"/>
              </a:rPr>
              <a:t>ระบอบรัฐธรรมนูญ</a:t>
            </a:r>
            <a:endParaRPr lang="en-US" sz="4400" b="1" dirty="0" smtClean="0">
              <a:solidFill>
                <a:srgbClr val="0000FF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รัฐธรรมนูญเป็นกฎหมายสูงสุด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แบ่งแยกองค์กรที่ใช้อำนาจ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รัฐบาลที่ถูกต้องตามกฎหมาย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รัฐบาลที่ชอบธรรม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698E159-B750-4200-8C8C-398848FC53F6}" type="slidenum">
              <a:rPr lang="en-US"/>
              <a:pPr/>
              <a:t>11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 smtClean="0">
                <a:solidFill>
                  <a:srgbClr val="00FF00"/>
                </a:solidFill>
                <a:latin typeface="Angsana New" pitchFamily="18" charset="-34"/>
              </a:rPr>
              <a:t>ระบบนิติรัฐ</a:t>
            </a:r>
            <a:r>
              <a:rPr lang="en-US" b="1" dirty="0" smtClean="0">
                <a:solidFill>
                  <a:srgbClr val="00FF00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rgbClr val="00FF00"/>
                </a:solidFill>
                <a:latin typeface="Angsana New" pitchFamily="18" charset="-34"/>
              </a:rPr>
              <a:t>(</a:t>
            </a:r>
            <a:r>
              <a:rPr lang="en-US" b="1" dirty="0" smtClean="0">
                <a:solidFill>
                  <a:srgbClr val="00FF00"/>
                </a:solidFill>
                <a:latin typeface="Angsana New" pitchFamily="18" charset="-34"/>
              </a:rPr>
              <a:t>Rule  of  Laws</a:t>
            </a:r>
            <a:r>
              <a:rPr lang="th-TH" b="1" dirty="0" smtClean="0">
                <a:solidFill>
                  <a:srgbClr val="00FF00"/>
                </a:solidFill>
                <a:latin typeface="Angsana New" pitchFamily="18" charset="-34"/>
              </a:rPr>
              <a:t>)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605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กฎหมายอยู่เหนือสิ่งอื่นใด</a:t>
            </a:r>
            <a:endParaRPr lang="en-US" sz="4400" b="1" dirty="0" smtClean="0">
              <a:solidFill>
                <a:srgbClr val="FFFFFF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ขอบเขตแห่งอำนาจหน้าที่ของรัฐถูกกำหนดไว้</a:t>
            </a: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	เป็นที่แน่นอน</a:t>
            </a:r>
            <a:endParaRPr lang="en-US" sz="4400" b="1" dirty="0" smtClean="0">
              <a:solidFill>
                <a:srgbClr val="FFFFFF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3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สถาบันศาลมีความเป็นอิสระอย่างแท้จริง</a:t>
            </a:r>
            <a:endParaRPr lang="en-US" sz="4400" b="1" dirty="0" smtClean="0">
              <a:solidFill>
                <a:srgbClr val="FFFFFF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FFFFFF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EECF906-66FF-44AD-9940-325265B2C55F}" type="slidenum">
              <a:rPr lang="en-US"/>
              <a:pPr/>
              <a:t>12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การปกครองแบบประชาธิปไตยโดยผู้แทนราษฎร</a:t>
            </a:r>
            <a:r>
              <a:rPr lang="en-US" sz="40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th-TH" sz="4000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500174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ความหมาย</a:t>
            </a:r>
            <a:endParaRPr lang="en-US" sz="4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 แนวคิดและความเป็นมา</a:t>
            </a:r>
            <a:endParaRPr lang="en-US" sz="4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การแบ่งแยกองค์กรที่ใช้อำนาจอธิปไตย</a:t>
            </a:r>
            <a:endParaRPr lang="en-US" sz="4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th-TH" sz="4400" b="1" dirty="0" smtClean="0">
              <a:solidFill>
                <a:schemeClr val="tx1"/>
              </a:solidFill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276B670-080F-45E5-ABAE-890FBC380A48}" type="slidenum">
              <a:rPr lang="en-US"/>
              <a:pPr/>
              <a:t>13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rgbClr val="00FF00"/>
                </a:solidFill>
                <a:latin typeface="Angsana New" pitchFamily="18" charset="-34"/>
              </a:rPr>
              <a:t>รูปแบบการใช้อำนาจอธิปไตย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2984"/>
            <a:ext cx="8915400" cy="5143512"/>
          </a:xfrm>
        </p:spPr>
        <p:txBody>
          <a:bodyPr/>
          <a:lstStyle/>
          <a:p>
            <a:endParaRPr lang="en-US" sz="4400" dirty="0" smtClean="0">
              <a:solidFill>
                <a:schemeClr val="tx1"/>
              </a:solidFill>
              <a:latin typeface="Angsana New" pitchFamily="18" charset="-34"/>
              <a:cs typeface="DilleniaUPC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รูปแบบรัฐสภา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(Parliamentary System)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รูปแบบประธานาธิบดี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(Presidential System)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รูปแบบกึ่งประธานาธิบดี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(Semi- Presidential System)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4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	รูปแบบรัฐสภาที่นายกรัฐมนตรีมาจากการเลือกตั้ง	โดยตรงของประชาชน</a:t>
            </a:r>
            <a:endParaRPr lang="en-US" sz="4400" b="1" dirty="0" smtClean="0">
              <a:solidFill>
                <a:schemeClr val="tx1"/>
              </a:solidFill>
              <a:latin typeface="Angsana New" pitchFamily="18" charset="-34"/>
              <a:cs typeface="DilleniaUPC" pitchFamily="18" charset="-34"/>
            </a:endParaRPr>
          </a:p>
          <a:p>
            <a:endParaRPr lang="th-TH" sz="4400" b="1" dirty="0" smtClean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49C9E92-2287-417A-9269-5CBA80BAFC82}" type="slidenum">
              <a:rPr lang="en-US"/>
              <a:pPr/>
              <a:t>14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50005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รัฐธรรมนูญกับการเมืองไทย</a:t>
            </a:r>
            <a:r>
              <a:rPr lang="en-US" sz="44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th-TH" sz="4400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500174"/>
            <a:ext cx="8229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 </a:t>
            </a:r>
            <a:r>
              <a:rPr lang="th-TH" sz="4400" b="1" dirty="0" smtClean="0">
                <a:solidFill>
                  <a:srgbClr val="0000FF"/>
                </a:solidFill>
                <a:latin typeface="Angsana New" pitchFamily="18" charset="-34"/>
              </a:rPr>
              <a:t>พัฒนาการของรัฐธรรมนูญไทย</a:t>
            </a:r>
            <a:endParaRPr lang="en-US" sz="4400" b="1" dirty="0" smtClean="0">
              <a:solidFill>
                <a:srgbClr val="0000FF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ยุค</a:t>
            </a:r>
            <a:r>
              <a:rPr lang="th-TH" sz="4400" b="1" i="1" u="sng" dirty="0" smtClean="0">
                <a:solidFill>
                  <a:srgbClr val="FF0000"/>
                </a:solidFill>
                <a:latin typeface="Angsana New" pitchFamily="18" charset="-34"/>
              </a:rPr>
              <a:t>ก่อน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การเปลี่ยนแปลงการปกครอง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.2475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ยุ</a:t>
            </a:r>
            <a:r>
              <a:rPr lang="th-TH" sz="4400" b="1" dirty="0" smtClean="0">
                <a:solidFill>
                  <a:srgbClr val="FFFFFF"/>
                </a:solidFill>
                <a:latin typeface="Angsana New" pitchFamily="18" charset="-34"/>
              </a:rPr>
              <a:t>ค</a:t>
            </a:r>
            <a:r>
              <a:rPr lang="th-TH" sz="4400" b="1" i="1" u="sng" dirty="0" smtClean="0">
                <a:solidFill>
                  <a:srgbClr val="FF0000"/>
                </a:solidFill>
                <a:latin typeface="Angsana New" pitchFamily="18" charset="-34"/>
              </a:rPr>
              <a:t>หลัง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การเปลี่ยนแปลงการปกครอง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 2475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th-TH" sz="4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5E63C08-BA93-4817-AF83-308C066F7150}" type="slidenum">
              <a:rPr lang="en-US"/>
              <a:pPr/>
              <a:t>15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28678"/>
            <a:ext cx="9715568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แนวคิดรัฐธรรมนูญไทยก่อนการเปลี่ยนแปลงการปกครอง</a:t>
            </a:r>
            <a:r>
              <a:rPr lang="en-US" sz="4400" b="1" dirty="0" smtClean="0">
                <a:solidFill>
                  <a:srgbClr val="00FF00"/>
                </a:solidFill>
                <a:latin typeface="Angsana New" pitchFamily="18" charset="-34"/>
              </a:rPr>
              <a:t> </a:t>
            </a: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rgbClr val="00FF00"/>
                </a:solidFill>
                <a:latin typeface="Angsana New" pitchFamily="18" charset="-34"/>
              </a:rPr>
              <a:t>.</a:t>
            </a: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rgbClr val="00FF00"/>
                </a:solidFill>
                <a:latin typeface="Angsana New" pitchFamily="18" charset="-34"/>
              </a:rPr>
              <a:t>.2475</a:t>
            </a:r>
            <a:r>
              <a:rPr lang="en-US" sz="44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th-TH" sz="4400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928802"/>
            <a:ext cx="8686800" cy="4525963"/>
          </a:xfrm>
        </p:spPr>
        <p:txBody>
          <a:bodyPr>
            <a:normAutofit lnSpcReduction="10000"/>
          </a:bodyPr>
          <a:lstStyle/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1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ศิลาจารึกพ่อขุนรามคำแหงมหาราช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.1826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ปฐมรัฐธรรมนูญของไทย</a:t>
            </a:r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2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แนวคิดการปกครองแบบกษัตริย์ภายใต้รัฐธรรมนูญในสมัยรัชกาลที่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5</a:t>
            </a:r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3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แนวคิดการปกครองแบบกษัตริย์ภายใต้รัฐธรรมนูญในสมัยรัชกาลที่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6</a:t>
            </a:r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4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Angsana New" pitchFamily="18" charset="-34"/>
              </a:rPr>
              <a:t>แนวคิดการปกครองแบบกษัตริย์ภายใต้รัฐธรรมนูญในสมัยรัชกาลที่</a:t>
            </a:r>
            <a:r>
              <a:rPr lang="en-US" sz="4000" b="1" dirty="0" smtClean="0">
                <a:solidFill>
                  <a:schemeClr val="tx1"/>
                </a:solidFill>
                <a:latin typeface="Angsana New" pitchFamily="18" charset="-34"/>
              </a:rPr>
              <a:t> 7 </a:t>
            </a:r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th-TH" sz="4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B429D1B-497C-4DF7-9748-9AE8C5A2C907}" type="slidenum">
              <a:rPr lang="en-US"/>
              <a:pPr/>
              <a:t>16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07413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รัฐธรรมนูญไทยหลังการเปลี่ยนแปลงการปกครอง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พ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.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ศ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.2475 </a:t>
            </a:r>
            <a:r>
              <a:rPr lang="en-US" sz="4000" dirty="0" smtClean="0">
                <a:solidFill>
                  <a:srgbClr val="00FF00"/>
                </a:solidFill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00FF00"/>
                </a:solidFill>
                <a:cs typeface="Times New Roman" pitchFamily="18" charset="0"/>
              </a:rPr>
            </a:br>
            <a:endParaRPr lang="th-TH" sz="4000" dirty="0" smtClean="0">
              <a:solidFill>
                <a:srgbClr val="00FF00"/>
              </a:solidFill>
              <a:cs typeface="Times New Roman" pitchFamily="18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8229600" cy="4530725"/>
          </a:xfrm>
        </p:spPr>
        <p:txBody>
          <a:bodyPr>
            <a:noAutofit/>
          </a:bodyPr>
          <a:lstStyle/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รัฐธรรมนูญที่ประกาศใช้เป็นแนวทางการปกครองประเทศเป็นการชั่วคราวมี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7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ฉบับ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คือ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1.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พระราชบัญญัติธรรมนูญการปกครองแผ่นดินสยามชั่วคราว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.2475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2.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(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ฉบับชั่วคราว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)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 2490 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3.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ธรรมนูญแห่งราชอาณาจักรไทย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 2502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4.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ธรรมนูญแห่งราชอาณาจักรไทย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 2515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5.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ธรรมนูญแห่งราชอาณาจักรไทย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 2520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6.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ธรรมนูญแห่งราชอาณาจักรไทย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. 2534</a:t>
            </a: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7.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รัฐธรรมนูญแห่งราชอาณาจักรไทย(ฉบับชั่วคราว) พ.ศ.</a:t>
            </a:r>
            <a:r>
              <a:rPr lang="en-US" b="1" dirty="0" smtClean="0">
                <a:solidFill>
                  <a:schemeClr val="tx1"/>
                </a:solidFill>
                <a:latin typeface="Angsana New" pitchFamily="18" charset="-34"/>
              </a:rPr>
              <a:t>2549</a:t>
            </a: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411480" fontAlgn="auto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th-TH" sz="36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593CDF-AFA9-4B52-8EB6-74B3275F5A83}" type="slidenum">
              <a:rPr lang="en-US"/>
              <a:pPr/>
              <a:t>17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857232"/>
            <a:ext cx="87852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รัฐธรรมนูญที่ประกาศใช้เป็นแนวทางการปกครองประเทศ</a:t>
            </a:r>
            <a:b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</a:b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เป็นการถาวรมี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 11 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ฉบับ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คือ</a:t>
            </a:r>
            <a:r>
              <a:rPr lang="en-US" sz="4000" b="1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th-TH" sz="4000" b="1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รัฐธรรมนูญแห่งราชอาณาจักรสยาม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.2475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.2489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3.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.2492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4.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.2475</a:t>
            </a:r>
            <a:endParaRPr lang="th-TH" sz="4400" b="1" dirty="0" smtClean="0">
              <a:solidFill>
                <a:schemeClr val="tx1"/>
              </a:solidFill>
              <a:latin typeface="Angsana New" pitchFamily="18" charset="-34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     แก้ไขเพิ่มเติม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.2495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5.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.2511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DilleniaUPC" pitchFamily="18" charset="-34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sz="4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625E20-FDEF-4397-A03B-B909FCA2E17B}" type="slidenum">
              <a:rPr lang="en-US"/>
              <a:pPr/>
              <a:t>18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รัฐธรรมนูญที่ประกาศใช้เป็นแนวทางการปกครองประเทศเป็นการถาวรมี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 11 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ฉบับ</a:t>
            </a:r>
            <a:r>
              <a:rPr lang="en-US" sz="4000" b="1" dirty="0" smtClean="0">
                <a:solidFill>
                  <a:srgbClr val="00FF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(ต่อ)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6.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 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.2517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7.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.2519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8.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.2521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9.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 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.2534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10.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พ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.2540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11.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รัฐธรรมนูญแห่งราชอาณาจักรไทย พ.ศ.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2550</a:t>
            </a:r>
            <a:endParaRPr lang="th-TH" sz="4400" b="1" dirty="0" smtClean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6B82D83-980B-4409-9505-636AD3149B57}" type="slidenum">
              <a:rPr lang="en-US"/>
              <a:pPr/>
              <a:t>19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</a:rPr>
              <a:t>รัฐธรรมนูญและโครงสร้างทางการเมือง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ความหมายของรัฐธรรมนูญ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กฎหมาย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กฎเกณฑ์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เอกสารทางกฎหมายขั้นสูงสุด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แบบแผนพื้นฐานทางกฎหมาย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spc="-20" dirty="0" smtClean="0">
                <a:solidFill>
                  <a:schemeClr val="tx1"/>
                </a:solidFill>
                <a:latin typeface="Times New Roman" pitchFamily="18" charset="0"/>
              </a:rPr>
              <a:t>อาจเป็นลายลักษณ์อักษรหรือไม่เป็นลายลักษณ์อักษรก็ได้</a:t>
            </a:r>
            <a:endParaRPr lang="en-US" sz="4000" b="1" spc="-2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กำหนดรูปแบบของรัฐและรัฐบาล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ลักษณะและแนวทางเกี่ยวกับรัฐ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วางหลักการใช้อำนาจอธิปไตย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หลักการปกครองประเทศ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*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การจัดตั้ง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DilleniaUPC" pitchFamily="18" charset="-34"/>
              </a:rPr>
              <a:t> </a:t>
            </a:r>
            <a:r>
              <a:rPr lang="th-TH" sz="4000" b="1" dirty="0" smtClean="0">
                <a:solidFill>
                  <a:schemeClr val="tx1"/>
                </a:solidFill>
                <a:latin typeface="Times New Roman" pitchFamily="18" charset="0"/>
              </a:rPr>
              <a:t>การดำเนินการใช้และการสืบทอดอำนาจในรัฐ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FFFFFF"/>
              </a:solidFill>
              <a:cs typeface="DilleniaUPC" pitchFamily="18" charset="-34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543C255-A794-407C-AE94-B0AA12998A22}" type="slidenum">
              <a:rPr lang="en-US"/>
              <a:pPr/>
              <a:t>2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1429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rgbClr val="00FF00"/>
                </a:solidFill>
                <a:latin typeface="Angsana New" pitchFamily="18" charset="-34"/>
              </a:rPr>
              <a:t>วิเคราะห์รัฐธรรมนูญไทย</a:t>
            </a:r>
            <a:r>
              <a:rPr lang="en-US" sz="48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endParaRPr lang="th-TH" sz="4800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80968" name="Group 72"/>
          <p:cNvGraphicFramePr>
            <a:graphicFrameLocks noGrp="1"/>
          </p:cNvGraphicFramePr>
          <p:nvPr>
            <p:ph type="tbl" idx="1"/>
          </p:nvPr>
        </p:nvGraphicFramePr>
        <p:xfrm>
          <a:off x="214282" y="1000108"/>
          <a:ext cx="8785225" cy="5742432"/>
        </p:xfrm>
        <a:graphic>
          <a:graphicData uri="http://schemas.openxmlformats.org/drawingml/2006/table">
            <a:tbl>
              <a:tblPr/>
              <a:tblGrid>
                <a:gridCol w="2759075"/>
                <a:gridCol w="2990850"/>
                <a:gridCol w="30353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เผด็จการ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กึ่งประชาธิปไตย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ประชาธิปไตย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บ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รัฐธรรมนูญการปกครองแผ่นดินสยามชั่วคราว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 2475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ธรรมนูญการปกครองราชอาณาจักร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 2502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ธรรมนูญการปกครองราชอาณาจักร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.2515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รัฐธรรมนูญแห่งราชอาณาจักรสยาม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ฉบับชั่วคราว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)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.2475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แก้ไขเพิ่มเติม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.2495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.2492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 3.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.2517 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66A7205-1313-480A-BD54-1F353FC327B2}" type="slidenum">
              <a:rPr lang="en-US" smtClean="0"/>
              <a:pPr/>
              <a:t>20</a:t>
            </a:fld>
            <a:endParaRPr lang="th-TH" smtClean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วิเคราะห์รัฐธรรมนูญไทย (ต่อ)</a:t>
            </a:r>
          </a:p>
        </p:txBody>
      </p:sp>
      <p:graphicFrame>
        <p:nvGraphicFramePr>
          <p:cNvPr id="81992" name="Group 72"/>
          <p:cNvGraphicFramePr>
            <a:graphicFrameLocks noGrp="1"/>
          </p:cNvGraphicFramePr>
          <p:nvPr>
            <p:ph idx="1"/>
          </p:nvPr>
        </p:nvGraphicFramePr>
        <p:xfrm>
          <a:off x="0" y="992505"/>
          <a:ext cx="9144000" cy="5865495"/>
        </p:xfrm>
        <a:graphic>
          <a:graphicData uri="http://schemas.openxmlformats.org/drawingml/2006/table">
            <a:tbl>
              <a:tblPr/>
              <a:tblGrid>
                <a:gridCol w="2987675"/>
                <a:gridCol w="3240088"/>
                <a:gridCol w="291623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เผด็จการ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กึ่งประชาธิปไตย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ประชาธิปไตย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ธรรมนูญการปกครองราชอาณาจักรไทย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ธรรมนูญการปกครองราชอาณาจักรไทย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.2534 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8.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(ฉบับชั่วคราว) พ.ศ.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2549</a:t>
                      </a:r>
                      <a:endParaRPr kumimoji="0" lang="th-TH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.2540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รัฐธรรมนูญแห่งราชอาณาจักรไทย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ศ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.2550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h-TH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300ED8C-D942-41BE-83BA-D12F8D08322F}" type="slidenum">
              <a:rPr lang="en-US"/>
              <a:pPr/>
              <a:t>21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14BE1BF-18AA-416E-81EE-ED03BDC8D48E}" type="slidenum">
              <a:rPr lang="en-US"/>
              <a:pPr/>
              <a:t>22</a:t>
            </a:fld>
            <a:endParaRPr lang="th-TH"/>
          </a:p>
        </p:txBody>
      </p:sp>
      <p:sp>
        <p:nvSpPr>
          <p:cNvPr id="30723" name="WordArt 5"/>
          <p:cNvSpPr>
            <a:spLocks noChangeArrowheads="1" noChangeShapeType="1" noTextEdit="1"/>
          </p:cNvSpPr>
          <p:nvPr/>
        </p:nvSpPr>
        <p:spPr bwMode="auto">
          <a:xfrm>
            <a:off x="1908175" y="2708275"/>
            <a:ext cx="5400675" cy="2087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44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ขอขอบคุณ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ลักษณะพิเศษของรัฐธรรมนูญ</a:t>
            </a:r>
            <a:r>
              <a:rPr lang="en-US" sz="4400" b="1" dirty="0" smtClean="0">
                <a:solidFill>
                  <a:srgbClr val="00FF00"/>
                </a:solidFill>
                <a:latin typeface="Angsana New" pitchFamily="18" charset="-34"/>
              </a:rPr>
              <a:t> 4 </a:t>
            </a: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ประการ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1.</a:t>
            </a:r>
            <a:r>
              <a:rPr lang="th-TH" sz="4400" b="1" dirty="0" smtClean="0">
                <a:latin typeface="Angsana New" pitchFamily="18" charset="-34"/>
              </a:rPr>
              <a:t>ความเป็นกฎหมายสูงสุด</a:t>
            </a: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latin typeface="Angsana New" pitchFamily="18" charset="-34"/>
              </a:rPr>
              <a:t>เหนือกฎหมายทั้งปวง</a:t>
            </a:r>
            <a:endParaRPr lang="en-US" sz="4400" b="1" dirty="0" smtClean="0"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2.</a:t>
            </a:r>
            <a:r>
              <a:rPr lang="th-TH" sz="4400" b="1" dirty="0" smtClean="0">
                <a:latin typeface="Angsana New" pitchFamily="18" charset="-34"/>
              </a:rPr>
              <a:t>กำหนดหลักการและวิธีการในการปกครองประเทศตลอดจนความสัมพันธ์ระหว่างอำนาจต่างๆ</a:t>
            </a:r>
            <a:endParaRPr lang="en-US" sz="4400" b="1" dirty="0" smtClean="0"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3.</a:t>
            </a:r>
            <a:r>
              <a:rPr lang="th-TH" sz="4400" b="1" dirty="0" smtClean="0">
                <a:latin typeface="Angsana New" pitchFamily="18" charset="-34"/>
              </a:rPr>
              <a:t>กำหนดหลักประกันเกี่ยวกับสิทธิเสรีภาพของประชาชน</a:t>
            </a:r>
            <a:endParaRPr lang="en-US" sz="4400" b="1" dirty="0" smtClean="0"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4.</a:t>
            </a:r>
            <a:r>
              <a:rPr lang="th-TH" sz="4400" b="1" dirty="0" smtClean="0">
                <a:latin typeface="Angsana New" pitchFamily="18" charset="-34"/>
              </a:rPr>
              <a:t>ความเป็นกฎหมายหลักในการใช้บังคับ</a:t>
            </a: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latin typeface="Angsana New" pitchFamily="18" charset="-34"/>
              </a:rPr>
              <a:t>การเปลี่ยนแปลงแก้ไขและการตีความที่มีลักษณะพิเศษ</a:t>
            </a:r>
            <a:r>
              <a:rPr lang="en-US" sz="4400" b="1" dirty="0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latin typeface="Angsana New" pitchFamily="18" charset="-34"/>
              </a:rPr>
              <a:t>แตกต่างไปจากกฎหมายธรรมดา</a:t>
            </a:r>
            <a:r>
              <a:rPr lang="en-US" sz="4400" dirty="0" smtClean="0">
                <a:solidFill>
                  <a:schemeClr val="tx2"/>
                </a:solidFill>
                <a:latin typeface="Arial" pitchFamily="34" charset="0"/>
                <a:cs typeface="DilleniaUPC" pitchFamily="18" charset="-34"/>
              </a:rPr>
              <a:t>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6221DA-5417-4E9C-BEF6-FC1AD5C501FC}" type="slidenum">
              <a:rPr lang="en-US"/>
              <a:pPr/>
              <a:t>3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900" b="1" dirty="0" smtClean="0">
                <a:solidFill>
                  <a:srgbClr val="00FF00"/>
                </a:solidFill>
                <a:latin typeface="Angsana New" pitchFamily="18" charset="-34"/>
              </a:rPr>
              <a:t>ความสำคัญของรัฐธรรมนูญ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tx2">
                  <a:satMod val="20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272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ngsana New" pitchFamily="18" charset="-34"/>
                <a:cs typeface="DilleniaUPC" pitchFamily="18" charset="-34"/>
              </a:rPr>
              <a:t>		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ด้านกฎหมาย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	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ด้านการเมือง</a:t>
            </a:r>
            <a:endParaRPr lang="th-TH" sz="44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	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ด้านสังคม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	4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ด้านเศรษฐกิจ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2BA413-A086-4169-8CB4-07AF31734262}" type="slidenum">
              <a:rPr lang="en-US"/>
              <a:pPr/>
              <a:t>4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FF00"/>
                </a:solidFill>
                <a:latin typeface="Angsana New" pitchFamily="18" charset="-34"/>
              </a:rPr>
              <a:t>ขบวนการรัฐธรรมนูญนิยม</a:t>
            </a:r>
            <a:r>
              <a:rPr lang="en-US" sz="6600" dirty="0" smtClean="0">
                <a:solidFill>
                  <a:srgbClr val="00FF00"/>
                </a:solidFill>
                <a:cs typeface="Times New Roman" pitchFamily="18" charset="0"/>
              </a:rPr>
              <a:t/>
            </a:r>
            <a:br>
              <a:rPr lang="en-US" sz="6600" dirty="0" smtClean="0">
                <a:solidFill>
                  <a:srgbClr val="00FF00"/>
                </a:solidFill>
                <a:cs typeface="Times New Roman" pitchFamily="18" charset="0"/>
              </a:rPr>
            </a:br>
            <a:endParaRPr lang="en-US" sz="6600" dirty="0" smtClean="0">
              <a:solidFill>
                <a:srgbClr val="00FF00"/>
              </a:solidFill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9144000" cy="56943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*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ความหมายของรัฐธรรมนูญนิยม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(Constitutionalism)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*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ความเป็นมาของขบวนการรัฐธรรมนูญนิยม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- Magna </a:t>
            </a:r>
            <a:r>
              <a:rPr lang="en-US" sz="4400" b="1" dirty="0" err="1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Carta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 1215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กฎหมายว่าด้วยสงครามและสันติภาพ</a:t>
            </a:r>
            <a:endParaRPr lang="en-US" sz="4400" b="1" dirty="0" smtClean="0">
              <a:solidFill>
                <a:schemeClr val="tx1"/>
              </a:solidFill>
              <a:latin typeface="Angsana New" pitchFamily="18" charset="-34"/>
              <a:cs typeface="DilleniaUPC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รัฐธรรมนูญแห่งสหรัฐอเมริกา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 1787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		-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ปฏิญญาสิทธิมนุษยชนและพลเมือง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ค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ศ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. 1789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DilleniaUPC" pitchFamily="18" charset="-34"/>
              </a:rPr>
              <a:t>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45F22F-93F5-44BB-A244-C0372B9E5D96}" type="slidenum">
              <a:rPr lang="en-US"/>
              <a:pPr/>
              <a:t>5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rgbClr val="00FF00"/>
                </a:solidFill>
                <a:latin typeface="Angsana New" pitchFamily="18" charset="-34"/>
              </a:rPr>
              <a:t>เป้าหมายของขบวนการรัฐธรรมนูญนิยม</a:t>
            </a:r>
            <a:endParaRPr lang="en-US" sz="4800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กำจัดระบอบเผด็จการ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สร้างสรรค์ประชาธิปไตย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กำหนดกฎเกณฑ์ที่ชัดเจน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-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แน่นอน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การสร้างเสถียรภาพและประสิทธิภาพแก่สถาบันทางการเมือง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4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หลักประกันเสรีภาพของประชาชน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76AD546-27D9-4463-8856-5F290FED8F44}" type="slidenum">
              <a:rPr lang="en-US"/>
              <a:pPr/>
              <a:t>6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5400" b="1" dirty="0" smtClean="0">
                <a:solidFill>
                  <a:srgbClr val="00FF00"/>
                </a:solidFill>
                <a:latin typeface="Angsana New" pitchFamily="18" charset="-34"/>
              </a:rPr>
              <a:t>เนื้อหาของรัฐธรรมนูญ</a:t>
            </a:r>
            <a:endParaRPr lang="en-US" sz="5400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6868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1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การจัดการอำนาจอธิปไตย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การจัดระเบียบการปกครอง</a:t>
            </a: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3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การรับรองสิทธิและเสรีภาพขั้นพื้นฐานของประชาชน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4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การแสดงถึงอุดมการณ์แห่งรัฐ</a:t>
            </a:r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chemeClr val="tx1"/>
              </a:solidFill>
              <a:latin typeface="Arial" pitchFamily="34" charset="0"/>
              <a:cs typeface="DilleniaUPC" pitchFamily="18" charset="-34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F1C427-FC45-47A4-BC7A-76A9A76E3A7E}" type="slidenum">
              <a:rPr lang="en-US"/>
              <a:pPr/>
              <a:t>7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b="1" dirty="0" smtClean="0">
                <a:solidFill>
                  <a:srgbClr val="00FF00"/>
                </a:solidFill>
                <a:latin typeface="Angsana New" pitchFamily="18" charset="-34"/>
              </a:rPr>
              <a:t>รูปแบบของรัฐธรรมนูญ</a:t>
            </a:r>
            <a:endParaRPr lang="en-US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latin typeface="Arial" pitchFamily="34" charset="0"/>
              <a:cs typeface="Times New Roman" pitchFamily="18" charset="0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   1.รัฐธรรมนูญลายลักษณ์อักษร</a:t>
            </a:r>
          </a:p>
          <a:p>
            <a:pPr marL="609600" indent="-609600" algn="ctr">
              <a:buFont typeface="Wingdings" pitchFamily="2" charset="2"/>
              <a:buNone/>
            </a:pPr>
            <a:endParaRPr lang="th-TH" sz="4400" b="1" dirty="0" smtClean="0">
              <a:solidFill>
                <a:schemeClr val="tx1"/>
              </a:solidFill>
              <a:latin typeface="Angsana New" pitchFamily="18" charset="-34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2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.</a:t>
            </a:r>
            <a:r>
              <a:rPr lang="en-US" sz="4400" b="1" dirty="0" smtClean="0">
                <a:solidFill>
                  <a:schemeClr val="tx1"/>
                </a:solidFill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dirty="0" smtClean="0">
                <a:solidFill>
                  <a:schemeClr val="tx1"/>
                </a:solidFill>
                <a:latin typeface="Angsana New" pitchFamily="18" charset="-34"/>
              </a:rPr>
              <a:t>รัฐธรรมนูญจารีตประเพณี</a:t>
            </a:r>
            <a:r>
              <a:rPr lang="en-US" sz="4400" b="1" dirty="0" smtClean="0">
                <a:solidFill>
                  <a:schemeClr val="tx1"/>
                </a:solidFill>
                <a:latin typeface="Arial" pitchFamily="34" charset="0"/>
                <a:cs typeface="DilleniaUPC" pitchFamily="18" charset="-34"/>
              </a:rPr>
              <a:t> 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C6A1B9D-4306-484B-A600-9D2F6F29D008}" type="slidenum">
              <a:rPr lang="en-US"/>
              <a:pPr/>
              <a:t>8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400" b="1" dirty="0" smtClean="0">
                <a:solidFill>
                  <a:srgbClr val="00FF00"/>
                </a:solidFill>
                <a:latin typeface="Angsana New" pitchFamily="18" charset="-34"/>
              </a:rPr>
              <a:t>โครงสร้างอำนาจทางการเมือง</a:t>
            </a:r>
            <a:endParaRPr lang="en-US" sz="4400" b="1" dirty="0" smtClean="0">
              <a:solidFill>
                <a:srgbClr val="00FF00"/>
              </a:solidFill>
              <a:latin typeface="Angsana New" pitchFamily="18" charset="-34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endParaRPr lang="en-US" sz="4400" smtClean="0">
              <a:solidFill>
                <a:schemeClr val="tx2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			1</a:t>
            </a:r>
            <a:r>
              <a:rPr lang="th-TH" sz="4400" b="1" smtClean="0">
                <a:latin typeface="Angsana New" pitchFamily="18" charset="-34"/>
              </a:rPr>
              <a:t>.</a:t>
            </a: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smtClean="0">
                <a:latin typeface="Angsana New" pitchFamily="18" charset="-34"/>
              </a:rPr>
              <a:t>องค์อธิปัตย์</a:t>
            </a:r>
            <a:endParaRPr lang="th-TH" sz="4400" b="1" smtClean="0"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			2</a:t>
            </a:r>
            <a:r>
              <a:rPr lang="th-TH" sz="4400" b="1" smtClean="0">
                <a:latin typeface="Angsana New" pitchFamily="18" charset="-34"/>
              </a:rPr>
              <a:t>.</a:t>
            </a: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smtClean="0">
                <a:latin typeface="Angsana New" pitchFamily="18" charset="-34"/>
              </a:rPr>
              <a:t>ผู้ปกครอง</a:t>
            </a:r>
            <a:endParaRPr lang="en-US" sz="4400" b="1" smtClean="0"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			3</a:t>
            </a:r>
            <a:r>
              <a:rPr lang="th-TH" sz="4400" b="1" smtClean="0">
                <a:latin typeface="Angsana New" pitchFamily="18" charset="-34"/>
              </a:rPr>
              <a:t>.</a:t>
            </a:r>
            <a:r>
              <a:rPr lang="en-US" sz="4400" b="1" smtClean="0">
                <a:latin typeface="Angsana New" pitchFamily="18" charset="-34"/>
                <a:cs typeface="DilleniaUPC" pitchFamily="18" charset="-34"/>
              </a:rPr>
              <a:t> </a:t>
            </a:r>
            <a:r>
              <a:rPr lang="th-TH" sz="4400" b="1" smtClean="0">
                <a:latin typeface="Angsana New" pitchFamily="18" charset="-34"/>
              </a:rPr>
              <a:t>อำนาจรัฐหรืออำนาจทางการเมือง</a:t>
            </a:r>
            <a:endParaRPr lang="en-US" sz="4400" b="1" smtClean="0">
              <a:latin typeface="Arial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4400" smtClean="0">
              <a:solidFill>
                <a:schemeClr val="tx2"/>
              </a:solidFill>
              <a:latin typeface="Arial" pitchFamily="34" charset="0"/>
              <a:cs typeface="Times New Roman" pitchFamily="18" charset="0"/>
            </a:endParaRPr>
          </a:p>
          <a:p>
            <a:endParaRPr lang="en-US" sz="4400" smtClean="0">
              <a:solidFill>
                <a:schemeClr val="tx2"/>
              </a:solidFill>
              <a:latin typeface="Arial" pitchFamily="34" charset="0"/>
              <a:cs typeface="DilleniaUPC" pitchFamily="18" charset="-34"/>
            </a:endParaRPr>
          </a:p>
          <a:p>
            <a:endParaRPr lang="en-US" smtClean="0">
              <a:cs typeface="DilleniaUPC" pitchFamily="18" charset="-34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D540C47-B9DA-4D77-B9D1-49B891B47513}" type="slidenum">
              <a:rPr lang="en-US"/>
              <a:pPr/>
              <a:t>9</a:t>
            </a:fld>
            <a:endParaRPr lang="th-TH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289</TotalTime>
  <Words>925</Words>
  <Application>Microsoft Office PowerPoint</Application>
  <PresentationFormat>On-screen Show (4:3)</PresentationFormat>
  <Paragraphs>162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ทางเดิน</vt:lpstr>
      <vt:lpstr>Slide 1</vt:lpstr>
      <vt:lpstr>รัฐธรรมนูญและโครงสร้างทางการเมือง </vt:lpstr>
      <vt:lpstr>ลักษณะพิเศษของรัฐธรรมนูญ 4 ประการ </vt:lpstr>
      <vt:lpstr>ความสำคัญของรัฐธรรมนูญ </vt:lpstr>
      <vt:lpstr>ขบวนการรัฐธรรมนูญนิยม </vt:lpstr>
      <vt:lpstr>เป้าหมายของขบวนการรัฐธรรมนูญนิยม</vt:lpstr>
      <vt:lpstr>เนื้อหาของรัฐธรรมนูญ</vt:lpstr>
      <vt:lpstr>รูปแบบของรัฐธรรมนูญ</vt:lpstr>
      <vt:lpstr>โครงสร้างอำนาจทางการเมือง</vt:lpstr>
      <vt:lpstr>สถานะทางกฎหมายของผู้ปกครอง</vt:lpstr>
      <vt:lpstr>การควบคุมอำนาจรัฐ</vt:lpstr>
      <vt:lpstr>ระบบนิติรัฐ (Rule  of  Laws) </vt:lpstr>
      <vt:lpstr>การปกครองแบบประชาธิปไตยโดยผู้แทนราษฎร </vt:lpstr>
      <vt:lpstr>รูปแบบการใช้อำนาจอธิปไตย</vt:lpstr>
      <vt:lpstr>รัฐธรรมนูญกับการเมืองไทย </vt:lpstr>
      <vt:lpstr>แนวคิดรัฐธรรมนูญไทยก่อนการเปลี่ยนแปลงการปกครอง พ.ศ.2475 </vt:lpstr>
      <vt:lpstr>รัฐธรรมนูญไทยหลังการเปลี่ยนแปลงการปกครอง พ.ศ.2475  </vt:lpstr>
      <vt:lpstr>รัฐธรรมนูญที่ประกาศใช้เป็นแนวทางการปกครองประเทศ เป็นการถาวรมี 11 ฉบับ คือ </vt:lpstr>
      <vt:lpstr>รัฐธรรมนูญที่ประกาศใช้เป็นแนวทางการปกครองประเทศเป็นการถาวรมี 11 ฉบับ (ต่อ)</vt:lpstr>
      <vt:lpstr>วิเคราะห์รัฐธรรมนูญไทย </vt:lpstr>
      <vt:lpstr>วิเคราะห์รัฐธรรมนูญไทย (ต่อ)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การเมืองและระบบราชการไทย Thai Political and Bureaucracy</dc:title>
  <dc:creator>cnc</dc:creator>
  <cp:lastModifiedBy>USER</cp:lastModifiedBy>
  <cp:revision>63</cp:revision>
  <dcterms:created xsi:type="dcterms:W3CDTF">2005-12-20T11:33:14Z</dcterms:created>
  <dcterms:modified xsi:type="dcterms:W3CDTF">2013-02-18T07:29:43Z</dcterms:modified>
</cp:coreProperties>
</file>