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6"/>
  </p:notesMasterIdLst>
  <p:handoutMasterIdLst>
    <p:handoutMasterId r:id="rId57"/>
  </p:handoutMasterIdLst>
  <p:sldIdLst>
    <p:sldId id="333" r:id="rId2"/>
    <p:sldId id="320" r:id="rId3"/>
    <p:sldId id="258" r:id="rId4"/>
    <p:sldId id="259" r:id="rId5"/>
    <p:sldId id="323" r:id="rId6"/>
    <p:sldId id="318" r:id="rId7"/>
    <p:sldId id="317" r:id="rId8"/>
    <p:sldId id="263" r:id="rId9"/>
    <p:sldId id="264" r:id="rId10"/>
    <p:sldId id="265" r:id="rId11"/>
    <p:sldId id="272" r:id="rId12"/>
    <p:sldId id="322" r:id="rId13"/>
    <p:sldId id="267" r:id="rId14"/>
    <p:sldId id="268" r:id="rId15"/>
    <p:sldId id="269" r:id="rId16"/>
    <p:sldId id="324" r:id="rId17"/>
    <p:sldId id="271" r:id="rId18"/>
    <p:sldId id="273" r:id="rId19"/>
    <p:sldId id="274" r:id="rId20"/>
    <p:sldId id="290" r:id="rId21"/>
    <p:sldId id="275" r:id="rId22"/>
    <p:sldId id="319" r:id="rId23"/>
    <p:sldId id="286" r:id="rId24"/>
    <p:sldId id="284" r:id="rId25"/>
    <p:sldId id="285" r:id="rId26"/>
    <p:sldId id="276" r:id="rId27"/>
    <p:sldId id="291" r:id="rId28"/>
    <p:sldId id="292" r:id="rId29"/>
    <p:sldId id="325" r:id="rId30"/>
    <p:sldId id="278" r:id="rId31"/>
    <p:sldId id="332" r:id="rId32"/>
    <p:sldId id="280" r:id="rId33"/>
    <p:sldId id="281" r:id="rId34"/>
    <p:sldId id="287" r:id="rId35"/>
    <p:sldId id="297" r:id="rId36"/>
    <p:sldId id="298" r:id="rId37"/>
    <p:sldId id="299" r:id="rId38"/>
    <p:sldId id="300" r:id="rId39"/>
    <p:sldId id="329" r:id="rId40"/>
    <p:sldId id="330" r:id="rId41"/>
    <p:sldId id="326" r:id="rId42"/>
    <p:sldId id="327" r:id="rId43"/>
    <p:sldId id="331" r:id="rId44"/>
    <p:sldId id="328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  <a:srgbClr val="FFCCCC"/>
    <a:srgbClr val="CCFFFF"/>
    <a:srgbClr val="CCCCFF"/>
    <a:srgbClr val="FFFFCC"/>
    <a:srgbClr val="00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9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E10DBA-ECCE-4024-895D-E5EA56D2F1B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34DE3B-EAE6-4F93-80D6-58E5FF783E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DFBDB2-5404-4BB7-A996-9CFB1D952EA3}" type="slidenum">
              <a:rPr lang="en-US" smtClean="0"/>
              <a:pPr/>
              <a:t>7</a:t>
            </a:fld>
            <a:endParaRPr lang="th-TH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67238" cy="34258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4344988"/>
            <a:ext cx="6080125" cy="4603750"/>
          </a:xfrm>
          <a:noFill/>
          <a:ln/>
        </p:spPr>
        <p:txBody>
          <a:bodyPr lIns="90410" tIns="45205" rIns="90410" bIns="45205"/>
          <a:lstStyle/>
          <a:p>
            <a:pPr eaLnBrk="1" hangingPunct="1"/>
            <a:r>
              <a:rPr lang="th-TH" b="1" smtClean="0">
                <a:cs typeface="DilleniaUPC" pitchFamily="18" charset="-34"/>
              </a:rPr>
              <a:t>เป้าหมายของการพัฒนาในช่วงแผนพัฒนาฯ ฉบับที่ 9</a:t>
            </a:r>
            <a:endParaRPr lang="th-TH" smtClean="0">
              <a:cs typeface="DilleniaUPC" pitchFamily="18" charset="-34"/>
            </a:endParaRPr>
          </a:p>
          <a:p>
            <a:pPr eaLnBrk="1" hangingPunct="1"/>
            <a:r>
              <a:rPr lang="th-TH" smtClean="0">
                <a:cs typeface="DilleniaUPC" pitchFamily="18" charset="-34"/>
              </a:rPr>
              <a:t>      วิสัยทัศน์ที่กล่าวถึงเป็นวิสัยทัศน์ร่วมของการพัฒนาในช่วง 20 ปี และการพัฒนาเพื่อนำไปสู่วิสัยทัศน์ดังกล่าวนั้น แผนฯ 9 จึงได้กำหนดเป้าหมายหลักของการพัฒนาในช่วง 5 ปี ข้างหน้า </a:t>
            </a:r>
            <a:r>
              <a:rPr lang="en-US" smtClean="0">
                <a:cs typeface="DilleniaUPC" pitchFamily="18" charset="-34"/>
              </a:rPr>
              <a:t>(2544 - 2549) </a:t>
            </a:r>
            <a:r>
              <a:rPr lang="th-TH" smtClean="0">
                <a:cs typeface="DilleniaUPC" pitchFamily="18" charset="-34"/>
              </a:rPr>
              <a:t>ได้แก่</a:t>
            </a:r>
          </a:p>
          <a:p>
            <a:pPr lvl="1" indent="-266700" eaLnBrk="1" hangingPunct="1">
              <a:spcBef>
                <a:spcPct val="15000"/>
              </a:spcBef>
            </a:pPr>
            <a:r>
              <a:rPr lang="th-TH" b="1" smtClean="0">
                <a:cs typeface="DilleniaUPC" pitchFamily="18" charset="-34"/>
              </a:rPr>
              <a:t>1)	การแก้ไขปัญหาความยากจน </a:t>
            </a:r>
            <a:r>
              <a:rPr lang="th-TH" smtClean="0">
                <a:cs typeface="DilleniaUPC" pitchFamily="18" charset="-34"/>
              </a:rPr>
              <a:t>ที่ผ่านมาปัญหาความยากจนถือเป็นปัญหาสำคัญของสังคมไทย ที่ก่อให้เกิดความไม่สงบในสังคม  ปัญหาอาชญากรรม ปัญหายาเสพติด แม้กระทั่งปัญหาสุขภาพจิตของคนในสังคม ซึ่งบั่นทอนเสถียรภาพของประเทศ และในที่สุดก็จะทำให้กำลังอำนาจของชาติลดลงดังที่ได้กล่าวมาแล้วข้างต้น ดังนั้น แผนฯ 9 จึงได้กำหนดเป้าหมายการลดจำนวนคนยากจนทั้งประเทศให้อยู่ในระดับต่ำกว่าร้อยละ 10 ในปี 2549</a:t>
            </a:r>
          </a:p>
          <a:p>
            <a:pPr lvl="1" indent="-266700" eaLnBrk="1" hangingPunct="1">
              <a:spcBef>
                <a:spcPct val="15000"/>
              </a:spcBef>
            </a:pPr>
            <a:r>
              <a:rPr lang="th-TH" b="1" smtClean="0">
                <a:cs typeface="DilleniaUPC" pitchFamily="18" charset="-34"/>
              </a:rPr>
              <a:t>2)	การฟื้นฟูเศรษฐกิจให้มีเสถียรภาพ มั่นคง และยั่งยืน </a:t>
            </a:r>
            <a:r>
              <a:rPr lang="th-TH" smtClean="0">
                <a:cs typeface="DilleniaUPC" pitchFamily="18" charset="-34"/>
              </a:rPr>
              <a:t>แก้ไขปัญหาและผลกระทบที่เกิดจากวิกฤตเศรษฐกิจ ตลอดจนเสริมสร้างระบบเศรษฐกิจให้มีเสถียรภาพ มีความมั่นคง และยั่งยืน เพื่อเป็นปัจจัยกำลังอำนาจแห่งชาติ</a:t>
            </a:r>
          </a:p>
          <a:p>
            <a:pPr lvl="1" indent="-266700" eaLnBrk="1" hangingPunct="1">
              <a:spcBef>
                <a:spcPct val="15000"/>
              </a:spcBef>
            </a:pPr>
            <a:r>
              <a:rPr lang="th-TH" b="1" smtClean="0">
                <a:cs typeface="DilleniaUPC" pitchFamily="18" charset="-34"/>
              </a:rPr>
              <a:t>3)	เสริมสร้างรากฐานการพัฒนาประเทศ</a:t>
            </a:r>
            <a:r>
              <a:rPr lang="th-TH" smtClean="0">
                <a:cs typeface="DilleniaUPC" pitchFamily="18" charset="-34"/>
              </a:rPr>
              <a:t>ในด้านต่างๆ  ทั้งด้านการพัฒนาคุณภาพคน คุณภาพชีวิต วิทยาศาสตร์ เทคโนโลยี และสิ่งแวดล้อมอย่างเป็นองค์รวม เพื่อไปสู่ความเป็นประเทศที่มีภูมิคุ้มกัน ก้าวทันโลก มีความสมดุล และยั่งยืน </a:t>
            </a:r>
            <a:endParaRPr lang="th-TH" b="1" smtClean="0">
              <a:cs typeface="DilleniaUPC" pitchFamily="18" charset="-34"/>
            </a:endParaRPr>
          </a:p>
          <a:p>
            <a:pPr lvl="1" indent="-266700" eaLnBrk="1" hangingPunct="1">
              <a:spcBef>
                <a:spcPct val="15000"/>
              </a:spcBef>
            </a:pPr>
            <a:r>
              <a:rPr lang="th-TH" b="1" smtClean="0">
                <a:cs typeface="DilleniaUPC" pitchFamily="18" charset="-34"/>
              </a:rPr>
              <a:t>4)	การบริหารจัดการที่ดี </a:t>
            </a:r>
            <a:r>
              <a:rPr lang="th-TH" smtClean="0">
                <a:cs typeface="DilleniaUPC" pitchFamily="18" charset="-34"/>
              </a:rPr>
              <a:t>ที่ผ่านมาประเทศไทยมีปัญหาด้านการบริหารจัดการ ส่งผลให้เกิดความไม่สมดุลในสังคม ดังนั้น แผนฯ 9 จึงให้ความสำคัญต่อการพัฒนาระบบบริหารจัดการ ให้มีความโปร่งใส สามารถตรวจสอบได้ และลดปัญหาคอรัปชั่น เพื่อเป็นรากฐานสำคัญไปสู่การพัฒนาที่สมดุล มีเสถียรภาพ และยั่งยืน </a:t>
            </a:r>
            <a:r>
              <a:rPr lang="th-TH" b="1" smtClean="0">
                <a:cs typeface="DilleniaUPC" pitchFamily="18" charset="-34"/>
              </a:rPr>
              <a:t>(คนดี และ ระบบดี)</a:t>
            </a:r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3C6E-1FF4-4F70-87B9-D78B9309BB8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6585D-CAF4-41B3-8F3A-1F5EC515CB0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82774-9952-46CB-9C8E-FBC681DBDB5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CD47-313D-411E-8F04-FAFD2A9551F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311E-2065-4831-B41E-15032469D31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th-TH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BD8A-28AB-4CBA-A213-277450299FD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DFA6-5A9D-4F2D-B0D9-3E8C5E455AB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DFC88-B237-4FFC-86C2-3DB5623FAC5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B422-8237-469D-9642-6F65C322E33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D3BF-276E-486B-81B5-FBC8160FE63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2998-E7A0-4693-B917-982700A656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901C-B65A-40AD-972A-832C23044B9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ABE91-E175-4679-B35D-2C7BF7B2B52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4233C-9C58-4DD0-B644-83F1F1998F2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DF389C0A-8E50-4D84-ADCC-36C417414BE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230" r:id="rId2"/>
    <p:sldLayoutId id="2147484229" r:id="rId3"/>
    <p:sldLayoutId id="2147484228" r:id="rId4"/>
    <p:sldLayoutId id="2147484227" r:id="rId5"/>
    <p:sldLayoutId id="2147484226" r:id="rId6"/>
    <p:sldLayoutId id="2147484225" r:id="rId7"/>
    <p:sldLayoutId id="2147484224" r:id="rId8"/>
    <p:sldLayoutId id="2147484223" r:id="rId9"/>
    <p:sldLayoutId id="2147484222" r:id="rId10"/>
    <p:sldLayoutId id="2147484221" r:id="rId11"/>
    <p:sldLayoutId id="2147484324" r:id="rId12"/>
    <p:sldLayoutId id="2147484325" r:id="rId13"/>
    <p:sldLayoutId id="2147484326" r:id="rId14"/>
  </p:sldLayoutIdLst>
  <p:transition spd="slow">
    <p:zoom dir="in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6000" dirty="0" smtClean="0"/>
              <a:t>รัฐธรรมนูญกับการปฏิรูปการเมืองไทย</a:t>
            </a:r>
            <a:endParaRPr lang="th-TH" sz="6000" dirty="0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E3C2A-E1E6-4C5E-A3FF-27B40FEAE972}" type="slidenum">
              <a:rPr lang="en-US" smtClean="0"/>
              <a:pPr>
                <a:defRPr/>
              </a:pPr>
              <a:t>1</a:t>
            </a:fld>
            <a:endParaRPr lang="th-TH" smtClean="0"/>
          </a:p>
        </p:txBody>
      </p:sp>
      <p:sp>
        <p:nvSpPr>
          <p:cNvPr id="271363" name="AutoShape 3"/>
          <p:cNvSpPr>
            <a:spLocks noChangeArrowheads="1"/>
          </p:cNvSpPr>
          <p:nvPr/>
        </p:nvSpPr>
        <p:spPr bwMode="auto">
          <a:xfrm rot="16200000">
            <a:off x="-288131" y="2456657"/>
            <a:ext cx="4968875" cy="3455987"/>
          </a:xfrm>
          <a:prstGeom prst="wave">
            <a:avLst>
              <a:gd name="adj1" fmla="val 13921"/>
              <a:gd name="adj2" fmla="val 0"/>
            </a:avLst>
          </a:prstGeom>
          <a:gradFill rotWithShape="1">
            <a:gsLst>
              <a:gs pos="0">
                <a:srgbClr val="FF0000"/>
              </a:gs>
              <a:gs pos="100000">
                <a:srgbClr val="3333FF"/>
              </a:gs>
            </a:gsLst>
            <a:lin ang="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271365" name="AutoShape 5"/>
          <p:cNvSpPr>
            <a:spLocks noChangeArrowheads="1"/>
          </p:cNvSpPr>
          <p:nvPr/>
        </p:nvSpPr>
        <p:spPr bwMode="auto">
          <a:xfrm>
            <a:off x="179388" y="2060575"/>
            <a:ext cx="5905500" cy="3673475"/>
          </a:xfrm>
          <a:prstGeom prst="rightArrow">
            <a:avLst>
              <a:gd name="adj1" fmla="val 69500"/>
              <a:gd name="adj2" fmla="val 38382"/>
            </a:avLst>
          </a:prstGeom>
          <a:solidFill>
            <a:schemeClr val="accent3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 u="sng" dirty="0">
                <a:latin typeface="Angsana New" pitchFamily="18" charset="-34"/>
              </a:rPr>
              <a:t>โดย</a:t>
            </a:r>
            <a:endParaRPr lang="th-TH" sz="3600" b="1" dirty="0">
              <a:latin typeface="Angsana New" pitchFamily="18" charset="-34"/>
            </a:endParaRPr>
          </a:p>
          <a:p>
            <a:pPr algn="ctr"/>
            <a:r>
              <a:rPr lang="th-TH" sz="3600" b="1" dirty="0">
                <a:latin typeface="Angsana New" pitchFamily="18" charset="-34"/>
              </a:rPr>
              <a:t>       ศาสตราจารย์ ดร.ธีร</a:t>
            </a:r>
            <a:r>
              <a:rPr lang="th-TH" sz="3600" b="1" dirty="0" err="1">
                <a:latin typeface="Angsana New" pitchFamily="18" charset="-34"/>
              </a:rPr>
              <a:t>ภัทร์</a:t>
            </a:r>
            <a:r>
              <a:rPr lang="th-TH" sz="3600" b="1" dirty="0">
                <a:latin typeface="Angsana New" pitchFamily="18" charset="-34"/>
              </a:rPr>
              <a:t>   เสรีรังสรรค์</a:t>
            </a:r>
          </a:p>
          <a:p>
            <a:pPr algn="ctr"/>
            <a:r>
              <a:rPr lang="th-TH" sz="3600" b="1" dirty="0">
                <a:latin typeface="Angsana New" pitchFamily="18" charset="-34"/>
              </a:rPr>
              <a:t>    อดีตรัฐมนตรีประจำสำนักนายกรัฐมนตรี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060575"/>
            <a:ext cx="27797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357313" y="357188"/>
            <a:ext cx="6985000" cy="1428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986"/>
              </a:avLst>
            </a:prstTxWarp>
          </a:bodyPr>
          <a:lstStyle/>
          <a:p>
            <a:pPr algn="ctr"/>
            <a:endParaRPr lang="th-TH" sz="3600" b="1" kern="1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rgbClr val="FF0066"/>
              </a:solidFill>
              <a:latin typeface="Angsana New"/>
              <a:cs typeface="Angsana New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animBg="1"/>
      <p:bldP spid="2713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710045">
            <a:off x="5508625" y="1125538"/>
            <a:ext cx="1006475" cy="657225"/>
          </a:xfrm>
          <a:noFill/>
        </p:spPr>
      </p:pic>
      <p:pic>
        <p:nvPicPr>
          <p:cNvPr id="31747" name="Picture 4" descr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6338316" y="2277142"/>
            <a:ext cx="658368" cy="832104"/>
          </a:xfrm>
          <a:noFill/>
        </p:spPr>
      </p:pic>
      <p:pic>
        <p:nvPicPr>
          <p:cNvPr id="31748" name="Picture 5" descr="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 rot="2137180">
            <a:off x="2195513" y="3860800"/>
            <a:ext cx="915987" cy="603250"/>
          </a:xfrm>
          <a:noFill/>
        </p:spPr>
      </p:pic>
      <p:pic>
        <p:nvPicPr>
          <p:cNvPr id="31749" name="Picture 6" descr="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 rot="670540">
            <a:off x="5940425" y="4005263"/>
            <a:ext cx="647700" cy="863600"/>
          </a:xfrm>
          <a:noFill/>
        </p:spPr>
      </p:pic>
      <p:sp>
        <p:nvSpPr>
          <p:cNvPr id="4813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8A73-E83B-4057-BCE9-98F96E2846BB}" type="slidenum">
              <a:rPr lang="en-US" smtClean="0"/>
              <a:pPr>
                <a:defRPr/>
              </a:pPr>
              <a:t>10</a:t>
            </a:fld>
            <a:endParaRPr lang="th-TH" smtClean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95288" y="228600"/>
            <a:ext cx="8353425" cy="80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th-TH" sz="3400" b="1">
              <a:solidFill>
                <a:srgbClr val="0000FF"/>
              </a:solidFill>
              <a:latin typeface="Angsana New" pitchFamily="18" charset="-34"/>
            </a:endParaRPr>
          </a:p>
          <a:p>
            <a:pPr algn="ctr">
              <a:defRPr/>
            </a:pPr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การยุบสภา</a:t>
            </a:r>
          </a:p>
          <a:p>
            <a:pPr algn="ctr">
              <a:defRPr/>
            </a:pPr>
            <a:endParaRPr lang="th-TH" sz="3200" b="1">
              <a:solidFill>
                <a:srgbClr val="0000FF"/>
              </a:solidFill>
              <a:latin typeface="Angsana New" pitchFamily="18" charset="-34"/>
            </a:endParaRPr>
          </a:p>
          <a:p>
            <a:pPr algn="ctr">
              <a:buFont typeface="MS Outlook" pitchFamily="2" charset="2"/>
              <a:buNone/>
              <a:defRPr/>
            </a:pPr>
            <a:r>
              <a:rPr lang="th-TH" sz="3200" b="1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3400" b="1">
                <a:solidFill>
                  <a:srgbClr val="0000FF"/>
                </a:solidFill>
                <a:latin typeface="Angsana New" pitchFamily="18" charset="-34"/>
              </a:rPr>
              <a:t>	                                   </a:t>
            </a:r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การเลือกตั้ง</a:t>
            </a:r>
          </a:p>
          <a:p>
            <a:pPr algn="ctr">
              <a:defRPr/>
            </a:pPr>
            <a:endParaRPr lang="th-TH" sz="3600" b="1">
              <a:solidFill>
                <a:srgbClr val="0000FF"/>
              </a:solidFill>
              <a:latin typeface="Angsana New" pitchFamily="18" charset="-34"/>
            </a:endParaRPr>
          </a:p>
          <a:p>
            <a:pPr algn="ctr">
              <a:defRPr/>
            </a:pPr>
            <a:endParaRPr lang="th-TH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r>
              <a:rPr lang="th-TH" sz="3400" b="1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3200" b="1">
                <a:solidFill>
                  <a:srgbClr val="0000FF"/>
                </a:solidFill>
                <a:latin typeface="Angsana New" pitchFamily="18" charset="-34"/>
              </a:rPr>
              <a:t>		                 </a:t>
            </a:r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การจัดตั้งรัฐบาล</a:t>
            </a:r>
          </a:p>
          <a:p>
            <a:pPr algn="ctr">
              <a:defRPr/>
            </a:pPr>
            <a:endParaRPr lang="th-TH" sz="3600" b="1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endParaRPr lang="th-TH" sz="3200" b="1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endParaRPr lang="th-TH" sz="3400" b="1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  <a:p>
            <a:pPr>
              <a:defRPr/>
            </a:pPr>
            <a:r>
              <a:rPr lang="th-TH" sz="3400" b="1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b="1"/>
              <a:t>	         		</a:t>
            </a:r>
          </a:p>
          <a:p>
            <a:pPr>
              <a:defRPr/>
            </a:pPr>
            <a:r>
              <a:rPr lang="th-TH" b="1"/>
              <a:t>		 </a:t>
            </a:r>
            <a:r>
              <a:rPr lang="en-US" sz="3600" b="1">
                <a:solidFill>
                  <a:srgbClr val="FF0000"/>
                </a:solidFill>
                <a:latin typeface="Angsana New" pitchFamily="18" charset="-34"/>
              </a:rPr>
              <a:t>“</a:t>
            </a:r>
            <a:r>
              <a:rPr lang="th-TH" sz="3600" b="1">
                <a:solidFill>
                  <a:srgbClr val="FF0000"/>
                </a:solidFill>
                <a:latin typeface="Angsana New" pitchFamily="18" charset="-34"/>
              </a:rPr>
              <a:t>วงจรอุบาทว์ทางการเมืองแบบใหม่</a:t>
            </a:r>
            <a:r>
              <a:rPr lang="en-US" sz="3600" b="1">
                <a:solidFill>
                  <a:srgbClr val="FF0000"/>
                </a:solidFill>
                <a:latin typeface="Angsana New" pitchFamily="18" charset="-34"/>
              </a:rPr>
              <a:t>”</a:t>
            </a:r>
          </a:p>
          <a:p>
            <a:pPr>
              <a:defRPr/>
            </a:pPr>
            <a:endParaRPr lang="th-TH" sz="3600" b="1">
              <a:solidFill>
                <a:srgbClr val="FF0000"/>
              </a:solidFill>
              <a:latin typeface="Angsana New" pitchFamily="18" charset="-34"/>
            </a:endParaRPr>
          </a:p>
          <a:p>
            <a:pPr>
              <a:defRPr/>
            </a:pPr>
            <a:r>
              <a:rPr lang="th-TH" sz="55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000" b="1">
                <a:solidFill>
                  <a:srgbClr val="0000FF"/>
                </a:solidFill>
                <a:latin typeface="Angsana New" pitchFamily="18" charset="-34"/>
              </a:rPr>
              <a:t>								</a:t>
            </a:r>
          </a:p>
        </p:txBody>
      </p:sp>
      <p:pic>
        <p:nvPicPr>
          <p:cNvPr id="31752" name="Picture 8" descr="1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 rot="1955393">
            <a:off x="2700338" y="1125538"/>
            <a:ext cx="663575" cy="904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187450" y="2420938"/>
            <a:ext cx="2520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วิกฤตการณ์</a:t>
            </a:r>
          </a:p>
          <a:p>
            <a:pPr algn="ctr"/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ทางการเมือง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276600" y="4508500"/>
            <a:ext cx="25209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บริหารประเทศ</a:t>
            </a:r>
          </a:p>
          <a:p>
            <a:pPr algn="ctr"/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ช่วงระยะหนึ่ง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FFCCCC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0A79FC-1FDD-4D70-AFA2-ECB1066407EC}" type="slidenum">
              <a:rPr lang="en-US" smtClean="0"/>
              <a:pPr/>
              <a:t>11</a:t>
            </a:fld>
            <a:endParaRPr lang="th-TH" smtClean="0"/>
          </a:p>
        </p:txBody>
      </p:sp>
      <p:sp>
        <p:nvSpPr>
          <p:cNvPr id="32771" name="WordArt 4"/>
          <p:cNvSpPr>
            <a:spLocks noChangeArrowheads="1" noChangeShapeType="1" noTextEdit="1"/>
          </p:cNvSpPr>
          <p:nvPr/>
        </p:nvSpPr>
        <p:spPr bwMode="auto">
          <a:xfrm>
            <a:off x="611188" y="2924175"/>
            <a:ext cx="7993062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spc="-36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ngsana New"/>
                <a:cs typeface="Angsana New"/>
              </a:rPr>
              <a:t>ความเป็นมาของการพัฒนาการเมือง</a:t>
            </a:r>
          </a:p>
          <a:p>
            <a:pPr algn="ctr"/>
            <a:r>
              <a:rPr lang="th-TH" sz="3600" b="1" kern="10" spc="-36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ngsana New"/>
                <a:cs typeface="Angsana New"/>
              </a:rPr>
              <a:t>และการปฏิรูปการเมือง</a:t>
            </a:r>
          </a:p>
        </p:txBody>
      </p:sp>
    </p:spTree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052513"/>
            <a:ext cx="6696075" cy="4175125"/>
          </a:xfrm>
        </p:spPr>
        <p:txBody>
          <a:bodyPr/>
          <a:lstStyle/>
          <a:p>
            <a:pPr marL="631825" indent="-95250" eaLnBrk="1" hangingPunct="1">
              <a:spcBef>
                <a:spcPct val="0"/>
              </a:spcBef>
              <a:buFontTx/>
              <a:buNone/>
              <a:tabLst>
                <a:tab pos="720725" algn="l"/>
              </a:tabLst>
              <a:defRPr/>
            </a:pPr>
            <a:r>
              <a:rPr lang="th-TH" sz="3600" b="1" smtClean="0">
                <a:solidFill>
                  <a:srgbClr val="FF0000"/>
                </a:solidFill>
                <a:latin typeface="Angsana New" pitchFamily="18" charset="-34"/>
              </a:rPr>
              <a:t>                        </a:t>
            </a:r>
          </a:p>
          <a:p>
            <a:pPr marL="631825" indent="-95250" eaLnBrk="1" hangingPunct="1">
              <a:spcBef>
                <a:spcPct val="0"/>
              </a:spcBef>
              <a:buFontTx/>
              <a:buNone/>
              <a:tabLst>
                <a:tab pos="720725" algn="l"/>
              </a:tabLst>
              <a:defRPr/>
            </a:pPr>
            <a:r>
              <a:rPr lang="th-TH" sz="3600" b="1" smtClean="0">
                <a:solidFill>
                  <a:srgbClr val="FF0000"/>
                </a:solidFill>
                <a:latin typeface="Angsana New" pitchFamily="18" charset="-34"/>
              </a:rPr>
              <a:t>				      หมายความถึง </a:t>
            </a:r>
          </a:p>
          <a:p>
            <a:pPr marL="631825" indent="-95250" eaLnBrk="1" hangingPunct="1">
              <a:spcBef>
                <a:spcPct val="0"/>
              </a:spcBef>
              <a:buFontTx/>
              <a:buNone/>
              <a:tabLst>
                <a:tab pos="720725" algn="l"/>
              </a:tabLst>
              <a:defRPr/>
            </a:pPr>
            <a:r>
              <a:rPr lang="th-TH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    </a:t>
            </a: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แนวความคิดที่อาจปรากฏเป็น                            ลายลักษณ์อักษรหรือไม่เป็นลายลักษณ์อักษร                    	ก็ตาม จะมีเงื่อนไขหรือเงื่อนระยะเวลาหรือไม่                	  ก็ตาม แต่มีเป้าหมายเพื่อการเปลี่ยนแปลง             		   ไปสู่ระบอบการเมืองการปกครอง                             			    แบบประชาธิปไตย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F742F3-D624-45BB-864A-F7CF38E925E0}" type="slidenum">
              <a:rPr lang="en-US" smtClean="0"/>
              <a:pPr/>
              <a:t>12</a:t>
            </a:fld>
            <a:endParaRPr lang="th-TH" smtClean="0"/>
          </a:p>
        </p:txBody>
      </p:sp>
      <p:sp>
        <p:nvSpPr>
          <p:cNvPr id="131074" name="AutoShape 2"/>
          <p:cNvSpPr>
            <a:spLocks noChangeArrowheads="1"/>
          </p:cNvSpPr>
          <p:nvPr/>
        </p:nvSpPr>
        <p:spPr bwMode="auto">
          <a:xfrm>
            <a:off x="642938" y="285750"/>
            <a:ext cx="7704137" cy="6308725"/>
          </a:xfrm>
          <a:prstGeom prst="star8">
            <a:avLst>
              <a:gd name="adj" fmla="val 34606"/>
            </a:avLst>
          </a:prstGeom>
          <a:gradFill rotWithShape="1">
            <a:gsLst>
              <a:gs pos="0">
                <a:srgbClr val="FFFFCC"/>
              </a:gs>
              <a:gs pos="50000">
                <a:srgbClr val="FFCCCC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6000">
                <a:solidFill>
                  <a:srgbClr val="FF6600"/>
                </a:solidFill>
                <a:latin typeface="Times New Roman" pitchFamily="18" charset="0"/>
              </a:rPr>
              <a:t>แผนพัฒนาการเมืองไทย</a:t>
            </a:r>
          </a:p>
        </p:txBody>
      </p:sp>
      <p:pic>
        <p:nvPicPr>
          <p:cNvPr id="131078" name="Picture 6" descr="0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33375"/>
            <a:ext cx="1258887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7" descr="0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3736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WordArt 10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547211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th-TH" sz="3600" b="1" kern="10">
              <a:ln w="9525">
                <a:solidFill>
                  <a:srgbClr val="00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ngsana New"/>
              <a:cs typeface="Angsana New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  <p:bldP spid="1310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E1584-3EDB-4DD0-8994-162BCA64F16A}" type="slidenum">
              <a:rPr lang="en-US"/>
              <a:pPr>
                <a:defRPr/>
              </a:pPr>
              <a:t>13</a:t>
            </a:fld>
            <a:endParaRPr lang="th-TH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250825" y="1557338"/>
            <a:ext cx="8459788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tabLst>
                <a:tab pos="914400" algn="l"/>
              </a:tabLst>
            </a:pPr>
            <a:r>
              <a:rPr lang="th-TH" sz="3800" b="1">
                <a:latin typeface="Angsana New" pitchFamily="18" charset="-34"/>
              </a:rPr>
              <a:t>* 	แผนพัฒนาการเมืองฉบับแรก  9 มกราคม พ.ศ. 2428</a:t>
            </a:r>
            <a:endParaRPr lang="en-US" sz="3800" b="1">
              <a:latin typeface="Angsana New" pitchFamily="18" charset="-34"/>
            </a:endParaRPr>
          </a:p>
          <a:p>
            <a:pPr lvl="1">
              <a:tabLst>
                <a:tab pos="914400" algn="l"/>
              </a:tabLst>
            </a:pPr>
            <a:r>
              <a:rPr lang="th-TH" sz="3800" b="1">
                <a:latin typeface="Angsana New" pitchFamily="18" charset="-34"/>
              </a:rPr>
              <a:t>* 	รัฐธรรมนูญฉบับทดลองฉบับแรกของไทย พ.ศ. 2461</a:t>
            </a:r>
            <a:endParaRPr lang="en-US" sz="3800" b="1">
              <a:latin typeface="Angsana New" pitchFamily="18" charset="-34"/>
            </a:endParaRPr>
          </a:p>
          <a:p>
            <a:pPr lvl="1">
              <a:tabLst>
                <a:tab pos="914400" algn="l"/>
              </a:tabLst>
            </a:pPr>
            <a:r>
              <a:rPr lang="th-TH" sz="3800" b="1">
                <a:latin typeface="Angsana New" pitchFamily="18" charset="-34"/>
              </a:rPr>
              <a:t>*  	ร่างรัฐธรรมนูญการปกครองแผ่นดิน (พ.ศ. 2469)     		โดยเรมอนด์ บี สตีเวนส์ (</a:t>
            </a:r>
            <a:r>
              <a:rPr lang="en-US" sz="3800" b="1">
                <a:latin typeface="Angsana New" pitchFamily="18" charset="-34"/>
              </a:rPr>
              <a:t>Remond B. Stevens</a:t>
            </a:r>
            <a:r>
              <a:rPr lang="th-TH" sz="3800" b="1">
                <a:latin typeface="Angsana New" pitchFamily="18" charset="-34"/>
              </a:rPr>
              <a:t>) และ</a:t>
            </a:r>
          </a:p>
          <a:p>
            <a:pPr lvl="1">
              <a:tabLst>
                <a:tab pos="914400" algn="l"/>
              </a:tabLst>
            </a:pPr>
            <a:r>
              <a:rPr lang="th-TH" sz="3800" b="1">
                <a:latin typeface="Angsana New" pitchFamily="18" charset="-34"/>
              </a:rPr>
              <a:t>	พระยาศรีวิสารวาจา</a:t>
            </a:r>
            <a:endParaRPr lang="en-US" sz="3800" b="1">
              <a:latin typeface="Angsana New" pitchFamily="18" charset="-34"/>
            </a:endParaRPr>
          </a:p>
          <a:p>
            <a:pPr lvl="1">
              <a:tabLst>
                <a:tab pos="914400" algn="l"/>
              </a:tabLst>
            </a:pPr>
            <a:r>
              <a:rPr lang="th-TH" sz="3800" b="1">
                <a:latin typeface="Angsana New" pitchFamily="18" charset="-34"/>
              </a:rPr>
              <a:t>* </a:t>
            </a:r>
            <a:r>
              <a:rPr lang="en-US" sz="3800" b="1">
                <a:latin typeface="Angsana New" pitchFamily="18" charset="-34"/>
              </a:rPr>
              <a:t>	Problems of Siam </a:t>
            </a:r>
            <a:r>
              <a:rPr lang="th-TH" sz="3800" b="1">
                <a:latin typeface="Angsana New" pitchFamily="18" charset="-34"/>
              </a:rPr>
              <a:t>โดยพระยากัลยาณไมตรี             	(</a:t>
            </a:r>
            <a:r>
              <a:rPr lang="en-US" sz="3800" b="1">
                <a:latin typeface="Angsana New" pitchFamily="18" charset="-34"/>
              </a:rPr>
              <a:t>Dr.Francis B. Sayre</a:t>
            </a:r>
            <a:r>
              <a:rPr lang="th-TH" sz="3800" b="1">
                <a:latin typeface="Angsana New" pitchFamily="18" charset="-34"/>
              </a:rPr>
              <a:t>) และร่างรัฐธรรมนูญการปกครอง	แผ่นดิน รวม 12 มาตรา (พ.ศ. 2469)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547813" y="549275"/>
            <a:ext cx="61960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4400" b="1">
                <a:solidFill>
                  <a:srgbClr val="FF0000"/>
                </a:solidFill>
                <a:latin typeface="Angsana New" pitchFamily="18" charset="-34"/>
              </a:rPr>
              <a:t>แผนพัฒนาการเมืองไทยก่อน พ.ศ. 2475</a:t>
            </a:r>
            <a:r>
              <a:rPr lang="th-TH"/>
              <a:t> </a:t>
            </a:r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28F35-114A-4284-B344-079957674519}" type="slidenum">
              <a:rPr lang="en-US"/>
              <a:pPr>
                <a:defRPr/>
              </a:pPr>
              <a:t>14</a:t>
            </a:fld>
            <a:endParaRPr lang="th-TH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79388" y="981075"/>
            <a:ext cx="9144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3538" indent="-188913" algn="thaiDist" defTabSz="179388">
              <a:tabLst>
                <a:tab pos="538163" algn="l"/>
              </a:tabLst>
            </a:pPr>
            <a:r>
              <a:rPr lang="th-TH" sz="3300" b="1">
                <a:solidFill>
                  <a:srgbClr val="FF0000"/>
                </a:solidFill>
                <a:latin typeface="Angsana New" pitchFamily="18" charset="-34"/>
              </a:rPr>
              <a:t>* หลัก 6 ประการ แนวทางการปกครองประเทศของคณะราษฎร</a:t>
            </a:r>
          </a:p>
          <a:p>
            <a:pPr marL="363538" indent="-188913" defTabSz="179388">
              <a:tabLst>
                <a:tab pos="538163" algn="l"/>
              </a:tabLst>
            </a:pPr>
            <a:r>
              <a:rPr lang="th-TH" sz="3300" b="1">
                <a:solidFill>
                  <a:srgbClr val="0000FF"/>
                </a:solidFill>
                <a:latin typeface="Angsana New" pitchFamily="18" charset="-34"/>
              </a:rPr>
              <a:t>1. 	จะต้องรักษาความเป็นเอกราชทั้งหลาย เช่น เอกราชในทางการเมือง              		ในทางศาล ในทางเศรษฐกิจของประเทศไว้ให้มั่นคง</a:t>
            </a:r>
          </a:p>
          <a:p>
            <a:pPr marL="363538" indent="-188913" defTabSz="179388">
              <a:tabLst>
                <a:tab pos="538163" algn="l"/>
              </a:tabLst>
            </a:pPr>
            <a:r>
              <a:rPr lang="th-TH" sz="3300" b="1">
                <a:solidFill>
                  <a:srgbClr val="0000FF"/>
                </a:solidFill>
                <a:latin typeface="Angsana New" pitchFamily="18" charset="-34"/>
              </a:rPr>
              <a:t>2. 	จะรักษาความปลอดภัยของประเทศให้การประทุษร้ายต่อกันลดน้อยลง</a:t>
            </a:r>
          </a:p>
          <a:p>
            <a:pPr marL="363538" indent="-188913" defTabSz="179388">
              <a:tabLst>
                <a:tab pos="538163" algn="l"/>
              </a:tabLst>
            </a:pPr>
            <a:r>
              <a:rPr lang="th-TH" sz="3300" b="1">
                <a:solidFill>
                  <a:srgbClr val="0000FF"/>
                </a:solidFill>
                <a:latin typeface="Angsana New" pitchFamily="18" charset="-34"/>
              </a:rPr>
              <a:t>3. 	จะต้องธำรงความสมบูรณ์ของราษฎรในทางเศรษฐกิจ โดยรัฐบาลใหม่		     	จะพยายามหางานให้ราษฎรทำโดยเต็มความสามารถ จะร่าง โครงการ	เศรษฐกิจแห่งชาติ ไม่ให้ราษฎรอดอยาก</a:t>
            </a:r>
          </a:p>
          <a:p>
            <a:pPr marL="363538" indent="-188913" algn="thaiDist" defTabSz="179388">
              <a:tabLst>
                <a:tab pos="538163" algn="l"/>
              </a:tabLst>
            </a:pPr>
            <a:r>
              <a:rPr lang="th-TH" sz="3300" b="1">
                <a:solidFill>
                  <a:srgbClr val="0000FF"/>
                </a:solidFill>
                <a:latin typeface="Angsana New" pitchFamily="18" charset="-34"/>
              </a:rPr>
              <a:t>4. 	จะต้องให้ราษฎรได้มีสิทธิเสมอภาคกัน</a:t>
            </a:r>
          </a:p>
          <a:p>
            <a:pPr marL="363538" indent="-188913" defTabSz="179388">
              <a:tabLst>
                <a:tab pos="538163" algn="l"/>
              </a:tabLst>
            </a:pPr>
            <a:r>
              <a:rPr lang="th-TH" sz="3300" b="1">
                <a:solidFill>
                  <a:srgbClr val="0000FF"/>
                </a:solidFill>
                <a:latin typeface="Angsana New" pitchFamily="18" charset="-34"/>
              </a:rPr>
              <a:t>5. 	จะต้องให้ราษฎรมีเสรีภาพ มีความเป็นอิสระ เมื่อเสรีภาพนั้นไม่ขัดต่อ      	หลัก 	4  ประการ	ดังกล่าวข้างต้น</a:t>
            </a:r>
          </a:p>
          <a:p>
            <a:pPr marL="363538" indent="-188913" algn="thaiDist" defTabSz="179388">
              <a:tabLst>
                <a:tab pos="538163" algn="l"/>
              </a:tabLst>
            </a:pPr>
            <a:r>
              <a:rPr lang="th-TH" sz="3300" b="1">
                <a:solidFill>
                  <a:srgbClr val="0000FF"/>
                </a:solidFill>
                <a:latin typeface="Angsana New" pitchFamily="18" charset="-34"/>
              </a:rPr>
              <a:t>6. 	จะต้องให้การศึกษาอย่างเต็มที่แก่ราษฎร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908175" y="260350"/>
            <a:ext cx="6065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 b="1">
                <a:latin typeface="Angsana New" pitchFamily="18" charset="-34"/>
              </a:rPr>
              <a:t>แผนพัฒนาการเมืองไทยหลัง พ.ศ. 2475</a:t>
            </a:r>
          </a:p>
        </p:txBody>
      </p:sp>
    </p:spTree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360A2-BE4F-484B-BEC1-64B4FDD0FBD6}" type="slidenum">
              <a:rPr lang="en-US"/>
              <a:pPr>
                <a:defRPr/>
              </a:pPr>
              <a:t>15</a:t>
            </a:fld>
            <a:endParaRPr lang="th-TH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850" y="298450"/>
            <a:ext cx="882015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sym typeface="Wingdings" pitchFamily="2" charset="2"/>
              </a:rPr>
              <a:t>	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  <a:sym typeface="Wingdings" pitchFamily="2" charset="2"/>
              </a:rPr>
              <a:t>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ขั้นตอนการปฏิรูปการปกครองแผ่นดินของรัฐบาล</a:t>
            </a:r>
          </a:p>
          <a:p>
            <a:pPr>
              <a:tabLst>
                <a:tab pos="457200" algn="l"/>
              </a:tabLst>
              <a:defRPr/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  		นายธานินทร์ กรัยวิเชียร พ.ศ.2519</a:t>
            </a:r>
            <a:endParaRPr lang="en-US" sz="40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sym typeface="Wingdings" pitchFamily="2" charset="2"/>
              </a:rPr>
              <a:t>	</a:t>
            </a:r>
            <a:r>
              <a:rPr lang="th-TH" sz="4000" b="1" dirty="0">
                <a:latin typeface="Angsana New" pitchFamily="18" charset="-34"/>
                <a:sym typeface="Wingdings" pitchFamily="2" charset="2"/>
              </a:rPr>
              <a:t></a:t>
            </a:r>
            <a:r>
              <a:rPr lang="th-TH" sz="4000" dirty="0">
                <a:latin typeface="Angsana New" pitchFamily="18" charset="-34"/>
              </a:rPr>
              <a:t> </a:t>
            </a:r>
            <a:r>
              <a:rPr lang="th-TH" sz="4000" b="1" dirty="0">
                <a:latin typeface="Angsana New" pitchFamily="18" charset="-34"/>
              </a:rPr>
              <a:t>ร่างแผนพัฒนาการเมืองสมัยรัฐบาล</a:t>
            </a:r>
          </a:p>
          <a:p>
            <a:pP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th-TH" sz="4000" b="1" dirty="0">
                <a:latin typeface="Angsana New" pitchFamily="18" charset="-34"/>
              </a:rPr>
              <a:t>   		นายบรรหาร ศิลปอาชา พ.ศ. 2537-2539</a:t>
            </a:r>
            <a:endParaRPr lang="en-US" sz="4000" b="1" dirty="0">
              <a:latin typeface="Angsana New" pitchFamily="18" charset="-34"/>
            </a:endParaRPr>
          </a:p>
          <a:p>
            <a:pP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sym typeface="Wingdings" pitchFamily="2" charset="2"/>
              </a:rPr>
              <a:t>	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  <a:sym typeface="Wingdings" pitchFamily="2" charset="2"/>
              </a:rPr>
              <a:t></a:t>
            </a:r>
            <a:r>
              <a:rPr lang="th-TH" sz="4000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ร่างแผนพัฒนาการเมืองสมัยรัฐบาล </a:t>
            </a:r>
          </a:p>
          <a:p>
            <a:pP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  		พล.อ.ชวลิต ยงใจยุทธ พ.ศ. 2539-2540</a:t>
            </a:r>
            <a:endParaRPr lang="en-US" sz="40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th-TH" sz="4000" b="1" dirty="0">
                <a:latin typeface="Angsana New" pitchFamily="18" charset="-34"/>
                <a:sym typeface="Wingdings" pitchFamily="2" charset="2"/>
              </a:rPr>
              <a:t>	</a:t>
            </a:r>
            <a:r>
              <a:rPr lang="th-TH" sz="4000" dirty="0">
                <a:latin typeface="Angsana New" pitchFamily="18" charset="-34"/>
              </a:rPr>
              <a:t> </a:t>
            </a:r>
            <a:r>
              <a:rPr lang="th-TH" sz="4000" b="1" dirty="0">
                <a:latin typeface="Angsana New" pitchFamily="18" charset="-34"/>
              </a:rPr>
              <a:t>ร่างแผนพัฒนาการเมืองสมัยรัฐบาล</a:t>
            </a:r>
          </a:p>
          <a:p>
            <a:pP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th-TH" sz="4000" b="1" dirty="0">
                <a:latin typeface="Angsana New" pitchFamily="18" charset="-34"/>
              </a:rPr>
              <a:t>   		นายชวน หลีกภัย พ.ศ. 2540-2544</a:t>
            </a:r>
            <a:endParaRPr lang="en-US" sz="4000" b="1" dirty="0">
              <a:latin typeface="Angsana New" pitchFamily="18" charset="-34"/>
            </a:endParaRPr>
          </a:p>
          <a:p>
            <a:pP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th-TH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sym typeface="Wingdings" pitchFamily="2" charset="2"/>
              </a:rPr>
              <a:t>	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  <a:sym typeface="Wingdings" pitchFamily="2" charset="2"/>
              </a:rPr>
              <a:t></a:t>
            </a:r>
            <a:r>
              <a:rPr lang="th-TH" sz="4000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ร่างแผนพัฒนาการเมืองสมัยรัฐบาล</a:t>
            </a:r>
          </a:p>
          <a:p>
            <a:pP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  		พ.ต.ท.ทักษิณ ชินวัตร พ.ศ. 2544-2548</a:t>
            </a:r>
          </a:p>
        </p:txBody>
      </p:sp>
    </p:spTree>
  </p:cSld>
  <p:clrMapOvr>
    <a:masterClrMapping/>
  </p:clrMapOvr>
  <p:transition spd="slow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idx="1"/>
          </p:nvPr>
        </p:nvSpPr>
        <p:spPr>
          <a:xfrm>
            <a:off x="1619250" y="2492375"/>
            <a:ext cx="5832475" cy="3529013"/>
          </a:xfrm>
          <a:solidFill>
            <a:srgbClr val="CCFFFF"/>
          </a:solidFill>
          <a:ln w="38100">
            <a:solidFill>
              <a:srgbClr val="3333FF"/>
            </a:solidFill>
          </a:ln>
        </p:spPr>
        <p:txBody>
          <a:bodyPr/>
          <a:lstStyle/>
          <a:p>
            <a:pPr marL="0" indent="449263" algn="thaiDist" defTabSz="812800" eaLnBrk="1" hangingPunct="1">
              <a:spcBef>
                <a:spcPct val="0"/>
              </a:spcBef>
              <a:buFontTx/>
              <a:buNone/>
            </a:pPr>
            <a:r>
              <a:rPr lang="th-TH" sz="3600" b="1" smtClean="0">
                <a:solidFill>
                  <a:srgbClr val="FF0000"/>
                </a:solidFill>
                <a:latin typeface="Angsana New" pitchFamily="18" charset="-34"/>
              </a:rPr>
              <a:t>    แนวทางรัฐธรรมนูญ</a:t>
            </a:r>
            <a:r>
              <a:rPr lang="th-TH" sz="3600" b="1" smtClean="0">
                <a:latin typeface="Angsana New" pitchFamily="18" charset="-34"/>
              </a:rPr>
              <a:t>หรือ</a:t>
            </a:r>
            <a:r>
              <a:rPr lang="en-US" sz="3600" b="1" smtClean="0">
                <a:latin typeface="Angsana New" pitchFamily="18" charset="-34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Angsana New" pitchFamily="18" charset="-34"/>
              </a:rPr>
              <a:t>Constitutionalism</a:t>
            </a:r>
            <a:r>
              <a:rPr lang="en-US" sz="3600" b="1" smtClean="0">
                <a:latin typeface="Angsana New" pitchFamily="18" charset="-34"/>
              </a:rPr>
              <a:t> </a:t>
            </a:r>
            <a:r>
              <a:rPr lang="th-TH" sz="3600" b="1" smtClean="0">
                <a:latin typeface="Angsana New" pitchFamily="18" charset="-34"/>
              </a:rPr>
              <a:t>คือแนวทางที่จะใช้รัฐธรรมนูญลายลักษณ์อักษรให้เป็นเครื่องมือในการกำหนดรูปแบบการปกครอง และกำหนดกลไกอันเป็นโครงสร้างพื้นฐาน (</a:t>
            </a:r>
            <a:r>
              <a:rPr lang="en-US" sz="3600" b="1" smtClean="0">
                <a:latin typeface="Angsana New" pitchFamily="18" charset="-34"/>
              </a:rPr>
              <a:t>Infra-Structure</a:t>
            </a:r>
            <a:r>
              <a:rPr lang="th-TH" sz="3600" b="1" smtClean="0">
                <a:latin typeface="Angsana New" pitchFamily="18" charset="-34"/>
              </a:rPr>
              <a:t>) ในการจัดองค์กรบริหารของรัฐ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1D961D-3AA9-4B21-9628-3FA3E4B445AC}" type="slidenum">
              <a:rPr lang="en-US" smtClean="0"/>
              <a:pPr/>
              <a:t>16</a:t>
            </a:fld>
            <a:endParaRPr lang="th-TH" smtClean="0"/>
          </a:p>
        </p:txBody>
      </p:sp>
      <p:pic>
        <p:nvPicPr>
          <p:cNvPr id="37892" name="Picture 6" descr="0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04813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WordArt 8"/>
          <p:cNvSpPr>
            <a:spLocks noChangeArrowheads="1" noChangeShapeType="1" noTextEdit="1"/>
          </p:cNvSpPr>
          <p:nvPr/>
        </p:nvSpPr>
        <p:spPr bwMode="auto">
          <a:xfrm>
            <a:off x="1763713" y="908050"/>
            <a:ext cx="5688012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ngsana New"/>
                <a:cs typeface="Angsana New"/>
              </a:rPr>
              <a:t>การปฏิรูปการเมือง </a:t>
            </a:r>
          </a:p>
          <a:p>
            <a:pPr algn="ctr"/>
            <a:r>
              <a:rPr lang="th-TH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ngsana New"/>
                <a:cs typeface="Angsana New"/>
              </a:rPr>
              <a:t>แนวทางรัฐธรรมนูญนิยม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3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E81FC-D041-4D7C-8F31-380B61E87FA4}" type="slidenum">
              <a:rPr lang="en-US"/>
              <a:pPr>
                <a:defRPr/>
              </a:pPr>
              <a:t>17</a:t>
            </a:fld>
            <a:endParaRPr lang="th-TH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2276475"/>
            <a:ext cx="874871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538163">
              <a:tabLst>
                <a:tab pos="981075" algn="l"/>
                <a:tab pos="1250950" algn="l"/>
              </a:tabLst>
            </a:pPr>
            <a:r>
              <a:rPr lang="th-TH" sz="4000" b="1">
                <a:latin typeface="Angsana New" pitchFamily="18" charset="-34"/>
              </a:rPr>
              <a:t>	- </a:t>
            </a:r>
            <a:r>
              <a:rPr lang="en-US" sz="4000" b="1">
                <a:latin typeface="Angsana New" pitchFamily="18" charset="-34"/>
              </a:rPr>
              <a:t> Constitutionalism   : </a:t>
            </a:r>
            <a:r>
              <a:rPr lang="th-TH" sz="4000" b="1">
                <a:latin typeface="Angsana New" pitchFamily="18" charset="-34"/>
              </a:rPr>
              <a:t> ทางออกของประเทศไทย</a:t>
            </a:r>
            <a:endParaRPr lang="en-US" sz="4000" b="1">
              <a:latin typeface="Angsana New" pitchFamily="18" charset="-34"/>
            </a:endParaRPr>
          </a:p>
          <a:p>
            <a:pPr defTabSz="538163">
              <a:tabLst>
                <a:tab pos="981075" algn="l"/>
                <a:tab pos="1250950" algn="l"/>
              </a:tabLst>
            </a:pPr>
            <a:r>
              <a:rPr lang="th-TH" sz="4000" b="1">
                <a:latin typeface="Angsana New" pitchFamily="18" charset="-34"/>
              </a:rPr>
              <a:t>	-  คณะกรรมการพัฒนาประชาธิปไตย (คพป.)</a:t>
            </a:r>
            <a:endParaRPr lang="en-US" sz="4000" b="1">
              <a:latin typeface="Angsana New" pitchFamily="18" charset="-34"/>
            </a:endParaRPr>
          </a:p>
          <a:p>
            <a:pPr defTabSz="538163">
              <a:tabLst>
                <a:tab pos="981075" algn="l"/>
                <a:tab pos="1250950" algn="l"/>
              </a:tabLst>
            </a:pPr>
            <a:r>
              <a:rPr lang="th-TH" sz="4000" b="1">
                <a:latin typeface="Angsana New" pitchFamily="18" charset="-34"/>
              </a:rPr>
              <a:t>	-  คณะกรรมการปฏิรูปการเมือง (คปก.)</a:t>
            </a:r>
            <a:endParaRPr lang="en-US" sz="4000" b="1">
              <a:latin typeface="Angsana New" pitchFamily="18" charset="-34"/>
            </a:endParaRPr>
          </a:p>
          <a:p>
            <a:pPr lvl="1" defTabSz="538163">
              <a:tabLst>
                <a:tab pos="981075" algn="l"/>
                <a:tab pos="1250950" algn="l"/>
              </a:tabLst>
            </a:pPr>
            <a:r>
              <a:rPr lang="th-TH" sz="4000" b="1">
                <a:latin typeface="Angsana New" pitchFamily="18" charset="-34"/>
              </a:rPr>
              <a:t>	-  สภาร่างรัฐธรรมนูญ (ส.ส.ร.)</a:t>
            </a:r>
            <a:endParaRPr lang="en-US" sz="4000" b="1">
              <a:latin typeface="Angsana New" pitchFamily="18" charset="-34"/>
            </a:endParaRPr>
          </a:p>
          <a:p>
            <a:pPr lvl="1" defTabSz="538163">
              <a:tabLst>
                <a:tab pos="981075" algn="l"/>
                <a:tab pos="1250950" algn="l"/>
              </a:tabLst>
            </a:pPr>
            <a:r>
              <a:rPr lang="th-TH" sz="4000" b="1">
                <a:latin typeface="Angsana New" pitchFamily="18" charset="-34"/>
              </a:rPr>
              <a:t>	-  รัฐธรรมนูญแห่งราชอาณาจักรไทย พุทธศักราช 2540</a:t>
            </a:r>
          </a:p>
          <a:p>
            <a:pPr lvl="1" defTabSz="538163">
              <a:tabLst>
                <a:tab pos="981075" algn="l"/>
                <a:tab pos="1250950" algn="l"/>
              </a:tabLst>
            </a:pPr>
            <a:r>
              <a:rPr lang="th-TH" sz="3600" b="1">
                <a:latin typeface="Angsana New" pitchFamily="18" charset="-34"/>
              </a:rPr>
              <a:t>	</a:t>
            </a:r>
            <a:r>
              <a:rPr lang="th-TH" sz="4000" b="1">
                <a:latin typeface="Angsana New" pitchFamily="18" charset="-34"/>
              </a:rPr>
              <a:t>-  รัฐธรรมนูญแห่งราชอาณาจักรไทย พุทธศักราช 2550</a:t>
            </a:r>
          </a:p>
          <a:p>
            <a:pPr lvl="1" defTabSz="538163">
              <a:tabLst>
                <a:tab pos="981075" algn="l"/>
                <a:tab pos="1250950" algn="l"/>
              </a:tabLst>
            </a:pPr>
            <a:endParaRPr lang="th-TH" sz="4000" b="1">
              <a:latin typeface="Angsana New" pitchFamily="18" charset="-34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2268538" y="692150"/>
            <a:ext cx="4562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400" b="1">
                <a:solidFill>
                  <a:srgbClr val="FF0000"/>
                </a:solidFill>
                <a:latin typeface="Angsana New" pitchFamily="18" charset="-34"/>
              </a:rPr>
              <a:t>วิวัฒนาการของ</a:t>
            </a:r>
          </a:p>
          <a:p>
            <a:pPr algn="ctr"/>
            <a:r>
              <a:rPr lang="th-TH" sz="4400" b="1">
                <a:solidFill>
                  <a:srgbClr val="FF0000"/>
                </a:solidFill>
                <a:latin typeface="Angsana New" pitchFamily="18" charset="-34"/>
              </a:rPr>
              <a:t>แนวทางรัฐธรรมนูญนิยม</a:t>
            </a:r>
          </a:p>
        </p:txBody>
      </p:sp>
    </p:spTree>
  </p:cSld>
  <p:clrMapOvr>
    <a:masterClrMapping/>
  </p:clrMapOvr>
  <p:transition spd="slow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284538"/>
            <a:ext cx="8229600" cy="1143000"/>
          </a:xfrm>
        </p:spPr>
        <p:txBody>
          <a:bodyPr/>
          <a:lstStyle/>
          <a:p>
            <a:pPr eaLnBrk="1" hangingPunct="1"/>
            <a:r>
              <a:rPr lang="th-TH" smtClean="0">
                <a:latin typeface="Angsana New" pitchFamily="18" charset="-34"/>
              </a:rPr>
              <a:t>แนวคิดของการปฏิรูปการเมืองไทย                                      ของคณะกรรมการปฏิรูปการเมือง (คปก.)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8947D5-6673-4F9E-91AF-8D4863A9C8EC}" type="slidenum">
              <a:rPr lang="en-US" smtClean="0"/>
              <a:pPr/>
              <a:t>18</a:t>
            </a:fld>
            <a:endParaRPr lang="th-TH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557338"/>
            <a:ext cx="7561262" cy="4525962"/>
          </a:xfrm>
        </p:spPr>
        <p:txBody>
          <a:bodyPr/>
          <a:lstStyle/>
          <a:p>
            <a:pPr marL="441325" indent="-441325" eaLnBrk="1" hangingPunct="1">
              <a:lnSpc>
                <a:spcPct val="90000"/>
              </a:lnSpc>
              <a:defRPr/>
            </a:pPr>
            <a:r>
              <a:rPr lang="th-TH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การใช้เงินเป็นใหญ่</a:t>
            </a:r>
          </a:p>
          <a:p>
            <a:pPr marL="441325" indent="-441325" eaLnBrk="1" hangingPunct="1">
              <a:lnSpc>
                <a:spcPct val="90000"/>
              </a:lnSpc>
              <a:defRPr/>
            </a:pPr>
            <a:r>
              <a:rPr lang="th-TH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การผูกขาดการเมืองโดยคนจำนวนน้อย</a:t>
            </a:r>
          </a:p>
          <a:p>
            <a:pPr marL="441325" indent="-441325" eaLnBrk="1" hangingPunct="1">
              <a:lnSpc>
                <a:spcPct val="90000"/>
              </a:lnSpc>
              <a:defRPr/>
            </a:pPr>
            <a:r>
              <a:rPr lang="th-TH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คนดีเข้าสู่การเมืองได้ยาก</a:t>
            </a:r>
          </a:p>
          <a:p>
            <a:pPr marL="441325" indent="-441325" eaLnBrk="1" hangingPunct="1">
              <a:lnSpc>
                <a:spcPct val="90000"/>
              </a:lnSpc>
              <a:defRPr/>
            </a:pPr>
            <a:r>
              <a:rPr lang="th-TH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การทุจริตประพฤติมิชอบ</a:t>
            </a:r>
          </a:p>
          <a:p>
            <a:pPr marL="441325" indent="-441325" eaLnBrk="1" hangingPunct="1">
              <a:lnSpc>
                <a:spcPct val="90000"/>
              </a:lnSpc>
              <a:defRPr/>
            </a:pPr>
            <a:r>
              <a:rPr lang="th-TH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เผด็จการในระบอบรัฐสภา</a:t>
            </a:r>
          </a:p>
          <a:p>
            <a:pPr marL="441325" indent="-441325" eaLnBrk="1" hangingPunct="1">
              <a:lnSpc>
                <a:spcPct val="90000"/>
              </a:lnSpc>
              <a:defRPr/>
            </a:pPr>
            <a:r>
              <a:rPr lang="th-TH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การไร้เสถียรภาพทางการเมือง</a:t>
            </a:r>
          </a:p>
          <a:p>
            <a:pPr marL="441325" indent="-441325" eaLnBrk="1" hangingPunct="1">
              <a:lnSpc>
                <a:spcPct val="90000"/>
              </a:lnSpc>
              <a:defRPr/>
            </a:pPr>
            <a:r>
              <a:rPr lang="th-TH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การขาดประสิทธิภาพทางการบริหารและทางนิติบัญญัติ</a:t>
            </a:r>
          </a:p>
          <a:p>
            <a:pPr marL="441325" indent="-441325" eaLnBrk="1" hangingPunct="1">
              <a:lnSpc>
                <a:spcPct val="90000"/>
              </a:lnSpc>
              <a:defRPr/>
            </a:pPr>
            <a:r>
              <a:rPr lang="th-TH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การขาดสภาวะผู้นำทางการเมือง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6CD91-3EEA-49F2-AD6E-6CC1B3184BF4}" type="slidenum">
              <a:rPr lang="th-TH"/>
              <a:pPr>
                <a:defRPr/>
              </a:pPr>
              <a:t>19</a:t>
            </a:fld>
            <a:endParaRPr lang="th-TH"/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848600" cy="13668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319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ngsana New"/>
                <a:cs typeface="Angsana New"/>
              </a:rPr>
              <a:t>สภาพปัญหาการเมืองไทย</a:t>
            </a:r>
          </a:p>
        </p:txBody>
      </p:sp>
      <p:pic>
        <p:nvPicPr>
          <p:cNvPr id="40965" name="Picture 7" descr="j0285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1916113"/>
            <a:ext cx="23526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702C8-24D6-4D6D-9E4E-B650F279A15F}" type="slidenum">
              <a:rPr lang="en-US"/>
              <a:pPr>
                <a:defRPr/>
              </a:pPr>
              <a:t>2</a:t>
            </a:fld>
            <a:endParaRPr lang="th-TH"/>
          </a:p>
        </p:txBody>
      </p:sp>
      <p:sp>
        <p:nvSpPr>
          <p:cNvPr id="129027" name="AutoShape 3"/>
          <p:cNvSpPr>
            <a:spLocks noChangeArrowheads="1"/>
          </p:cNvSpPr>
          <p:nvPr/>
        </p:nvSpPr>
        <p:spPr bwMode="auto">
          <a:xfrm rot="16200000">
            <a:off x="1799432" y="2313781"/>
            <a:ext cx="5329238" cy="309562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0000"/>
              </a:gs>
              <a:gs pos="100000">
                <a:srgbClr val="3333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  <a:p>
            <a:pPr algn="ctr">
              <a:lnSpc>
                <a:spcPct val="70000"/>
              </a:lnSpc>
              <a:defRPr/>
            </a:pPr>
            <a:endParaRPr lang="th-TH" sz="2400" b="1"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129028" name="AutoShape 4"/>
          <p:cNvSpPr>
            <a:spLocks noChangeArrowheads="1"/>
          </p:cNvSpPr>
          <p:nvPr/>
        </p:nvSpPr>
        <p:spPr bwMode="auto">
          <a:xfrm>
            <a:off x="1187450" y="1125538"/>
            <a:ext cx="4248150" cy="2951162"/>
          </a:xfrm>
          <a:prstGeom prst="rightArrow">
            <a:avLst>
              <a:gd name="adj1" fmla="val 50000"/>
              <a:gd name="adj2" fmla="val 35987"/>
            </a:avLst>
          </a:prstGeom>
          <a:solidFill>
            <a:schemeClr val="accent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th-TH" b="1">
              <a:solidFill>
                <a:srgbClr val="FFFF66"/>
              </a:solidFill>
            </a:endParaRPr>
          </a:p>
        </p:txBody>
      </p:sp>
      <p:sp>
        <p:nvSpPr>
          <p:cNvPr id="129029" name="AutoShape 5"/>
          <p:cNvSpPr>
            <a:spLocks noChangeArrowheads="1"/>
          </p:cNvSpPr>
          <p:nvPr/>
        </p:nvSpPr>
        <p:spPr bwMode="auto">
          <a:xfrm>
            <a:off x="3419475" y="3789363"/>
            <a:ext cx="4392613" cy="3068637"/>
          </a:xfrm>
          <a:prstGeom prst="rightArrow">
            <a:avLst>
              <a:gd name="adj1" fmla="val 53361"/>
              <a:gd name="adj2" fmla="val 41519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th-TH" b="1">
              <a:solidFill>
                <a:srgbClr val="FFFF66"/>
              </a:solidFill>
            </a:endParaRPr>
          </a:p>
        </p:txBody>
      </p:sp>
      <p:sp>
        <p:nvSpPr>
          <p:cNvPr id="23558" name="WordArt 9"/>
          <p:cNvSpPr>
            <a:spLocks noChangeArrowheads="1" noChangeShapeType="1" noTextEdit="1"/>
          </p:cNvSpPr>
          <p:nvPr/>
        </p:nvSpPr>
        <p:spPr bwMode="auto">
          <a:xfrm>
            <a:off x="1403350" y="2205038"/>
            <a:ext cx="3457575" cy="6477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th-TH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การพัฒนาการเมือง</a:t>
            </a:r>
          </a:p>
        </p:txBody>
      </p:sp>
      <p:sp>
        <p:nvSpPr>
          <p:cNvPr id="23559" name="WordArt 10"/>
          <p:cNvSpPr>
            <a:spLocks noChangeArrowheads="1" noChangeShapeType="1" noTextEdit="1"/>
          </p:cNvSpPr>
          <p:nvPr/>
        </p:nvSpPr>
        <p:spPr bwMode="auto">
          <a:xfrm>
            <a:off x="3708400" y="4868863"/>
            <a:ext cx="3600450" cy="7921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การปฏิรูปการเมือง</a:t>
            </a:r>
          </a:p>
        </p:txBody>
      </p:sp>
      <p:sp>
        <p:nvSpPr>
          <p:cNvPr id="23560" name="WordArt 11"/>
          <p:cNvSpPr>
            <a:spLocks noChangeArrowheads="1" noChangeShapeType="1" noTextEdit="1"/>
          </p:cNvSpPr>
          <p:nvPr/>
        </p:nvSpPr>
        <p:spPr bwMode="auto">
          <a:xfrm>
            <a:off x="2916238" y="333375"/>
            <a:ext cx="37449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แนวคิด</a:t>
            </a:r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4643438" y="3298825"/>
            <a:ext cx="7493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th-TH" sz="5400" b="1">
                <a:solidFill>
                  <a:srgbClr val="FFFF66"/>
                </a:solidFill>
                <a:latin typeface="Times New Roman" pitchFamily="18" charset="0"/>
              </a:rPr>
              <a:t>กับ</a:t>
            </a:r>
            <a:endParaRPr lang="th-TH" sz="5400">
              <a:solidFill>
                <a:srgbClr val="FFFF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  <p:bldP spid="129028" grpId="0" animBg="1"/>
      <p:bldP spid="1290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8"/>
          <p:cNvSpPr>
            <a:spLocks noGrp="1" noChangeArrowheads="1"/>
          </p:cNvSpPr>
          <p:nvPr>
            <p:ph type="title"/>
          </p:nvPr>
        </p:nvSpPr>
        <p:spPr>
          <a:xfrm>
            <a:off x="755650" y="-26988"/>
            <a:ext cx="7704138" cy="792163"/>
          </a:xfrm>
          <a:noFill/>
        </p:spPr>
        <p:txBody>
          <a:bodyPr/>
          <a:lstStyle/>
          <a:p>
            <a:r>
              <a:rPr lang="th-TH" sz="3200" b="1" smtClean="0">
                <a:solidFill>
                  <a:schemeClr val="bg1"/>
                </a:solidFill>
              </a:rPr>
              <a:t>กรอบแนวทางการปฏิรูปการเมือง</a:t>
            </a:r>
          </a:p>
        </p:txBody>
      </p:sp>
      <p:graphicFrame>
        <p:nvGraphicFramePr>
          <p:cNvPr id="72784" name="Group 80"/>
          <p:cNvGraphicFramePr>
            <a:graphicFrameLocks noGrp="1"/>
          </p:cNvGraphicFramePr>
          <p:nvPr>
            <p:ph type="tbl" idx="1"/>
          </p:nvPr>
        </p:nvGraphicFramePr>
        <p:xfrm>
          <a:off x="0" y="738188"/>
          <a:ext cx="9144000" cy="6119813"/>
        </p:xfrm>
        <a:graphic>
          <a:graphicData uri="http://schemas.openxmlformats.org/drawingml/2006/table">
            <a:tbl>
              <a:tblPr/>
              <a:tblGrid>
                <a:gridCol w="2771775"/>
                <a:gridCol w="3629025"/>
                <a:gridCol w="2743200"/>
              </a:tblGrid>
              <a:tr h="1100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กรอบที่ ๑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มาตรการปฏิรูป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กระบวนการเข้าสู่อำนาจ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กรอบที่ ๒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มาตรการปฏิรูป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กระบวนการควบคุมตรวจสอบการใช้อำนาจ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กรอบที่ ๓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มาตรการส่งเสริม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พื้นฐานของระบอบประชาธิปไตย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9675">
                <a:tc>
                  <a:txBody>
                    <a:bodyPr/>
                    <a:lstStyle/>
                    <a:p>
                      <a:pPr marL="444500" marR="0" lvl="0" indent="-444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 สมาชิกสภาผู้แทนราษฎร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44500" marR="0" lvl="0" indent="-444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1.1 ระบบและวิธีการเลือกตั้ง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44500" marR="0" lvl="0" indent="-444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1.2 คณะกรรมการเลือกตั้ง        แห่งชาติ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44500" marR="0" lvl="0" indent="-444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1.3 พรรคการเมือง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44500" marR="0" lvl="0" indent="-444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 สมาชิกวุฒิสภา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44500" marR="0" lvl="0" indent="-444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 คณะรัฐมนตรี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44500" marR="0" lvl="0" indent="-444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3.1 บัญชีรายชื่อคณะรัฐมนตรี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44500" marR="0" lvl="0" indent="-444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3.2 ห้าม ส.ส.ดำรงตำแหน่ง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44500" marR="0" lvl="0" indent="-444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 รัฐมนตรีในขณะเดียวกัน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44500" marR="0" lvl="0" indent="-444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3.3 เลือกตั้งคณะรัฐมนตรีโดยตรง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44500" marR="0" lvl="0" indent="-444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 ฝ่ายตุลาการ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44500" marR="0" lvl="0" indent="-444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 ข้าราชการประจำระดับสูง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 แสดงบัญชีทรัพย์สิน-หนี้สินต่อ สาธารณชนและมีองค์การควบคุม ตรวจสอบ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 จัดตั้งศาลคดีการเมืองและยกฐานะป.ป.ป.  พิจารณาคดีทุจริตหรือร่ำรวยผิดปกติ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 ให้ประชาชนมีอำนาจถอดถอนผู้ดำรง  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ตำแหน่งทางการเมืองก่อนครบวาระ  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(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Recall)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 </a:t>
                      </a: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ออกกฎหมายผลประโยชน์ขัดกัน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(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Conflict of Interest Act)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 </a:t>
                      </a: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ออกกฎหมายจรรยาบรรณนักการเมือง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 จัดตั้งศาลปกครอง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 จัดตั้งสถาบันผู้ตรวจการรัฐสภา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8. ยกฐานะสำนักงานตรวจเงินแผ่นดิน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 กระจายอำนาจให้มีการปกครองท้องถิ่นอย่างทั่วถึง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 </a:t>
                      </a: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สิทธิของประชาชนในการรับรู้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ข้อมูลข่าวสารของราชการ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 สิทธิประชาชนในการรวมตัวเป็นกลุ่มผลประโยชน์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 จัดตั้งศาลรัฐธรรมนูญ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 ส่งเสริมประชาพิจารณ์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 ปฏิรูประบบการศึกษา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 สิทธิ เสรีภาพ ความเสมอภาค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ของประชาชนต้องปรากฏเป็น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จริงตามรัฐธรรมนูญ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26E74-5860-40D9-9041-FD3B139A36C7}" type="slidenum">
              <a:rPr lang="en-US" smtClean="0"/>
              <a:pPr>
                <a:defRPr/>
              </a:pPr>
              <a:t>20</a:t>
            </a:fld>
            <a:endParaRPr lang="th-TH" smtClean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r>
              <a:rPr lang="th-TH" b="1" smtClean="0">
                <a:solidFill>
                  <a:srgbClr val="FFFF00"/>
                </a:solidFill>
              </a:rPr>
              <a:t>กลไก 4 ประการของการปฏิรูปการเมือง</a:t>
            </a:r>
          </a:p>
        </p:txBody>
      </p:sp>
      <p:graphicFrame>
        <p:nvGraphicFramePr>
          <p:cNvPr id="53329" name="Group 81"/>
          <p:cNvGraphicFramePr>
            <a:graphicFrameLocks noGrp="1"/>
          </p:cNvGraphicFramePr>
          <p:nvPr>
            <p:ph type="tbl" idx="1"/>
          </p:nvPr>
        </p:nvGraphicFramePr>
        <p:xfrm>
          <a:off x="0" y="1844675"/>
          <a:ext cx="9144000" cy="4099560"/>
        </p:xfrm>
        <a:graphic>
          <a:graphicData uri="http://schemas.openxmlformats.org/drawingml/2006/table">
            <a:tbl>
              <a:tblPr/>
              <a:tblGrid>
                <a:gridCol w="2286000"/>
                <a:gridCol w="2357438"/>
                <a:gridCol w="2214562"/>
                <a:gridCol w="2286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สิทธิเสรีภาพ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ความเสมอภาค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การมีส่วนร่วมทางการเมือง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กลไกตรวจสอบ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ที่มาแห่งอำนาจรัฐ ของผู้ดำรงตำแหน่ง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ทางการเมือง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กลไกตรวจสอบ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การใช้อำนาจรัฐของผู้ดำรงตำแหน่ง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ทางการเมือง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โครงสร้างทางการเมืองและความสัมพันธ์ระหว่างสถาบันการเมือง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5CC17-41F6-446E-85B8-B20B9D434B03}" type="slidenum">
              <a:rPr lang="th-TH"/>
              <a:pPr>
                <a:defRPr/>
              </a:pPr>
              <a:t>21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7056438" cy="701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b="1" smtClean="0"/>
              <a:t>รัฐธรรมนูญแห่งราชอาณาจักรไทย พ.ศ.2540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6889750" cy="7191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th-TH" sz="3900" b="1" smtClean="0">
                <a:latin typeface="Angsana New" pitchFamily="18" charset="-34"/>
              </a:rPr>
              <a:t>สาระสำคัญ...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3E1AF-4C64-4E4A-80E7-5BAB5DB22739}" type="slidenum">
              <a:rPr lang="en-US" smtClean="0"/>
              <a:pPr>
                <a:defRPr/>
              </a:pPr>
              <a:t>22</a:t>
            </a:fld>
            <a:endParaRPr lang="th-TH" smtClean="0"/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1619250" y="1844675"/>
            <a:ext cx="6553200" cy="1081088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533400" indent="-533400" algn="ctr">
              <a:spcBef>
                <a:spcPct val="20000"/>
              </a:spcBef>
            </a:pPr>
            <a:r>
              <a:rPr lang="th-TH" sz="3600" b="1">
                <a:solidFill>
                  <a:schemeClr val="bg1"/>
                </a:solidFill>
              </a:rPr>
              <a:t>1. ส่งเสริมและคุ้มครองสิทธิเสรีภาพของประชาชน</a:t>
            </a:r>
          </a:p>
        </p:txBody>
      </p:sp>
      <p:sp>
        <p:nvSpPr>
          <p:cNvPr id="128005" name="AutoShape 5"/>
          <p:cNvSpPr>
            <a:spLocks noChangeArrowheads="1"/>
          </p:cNvSpPr>
          <p:nvPr/>
        </p:nvSpPr>
        <p:spPr bwMode="auto">
          <a:xfrm>
            <a:off x="1619250" y="5229225"/>
            <a:ext cx="6553200" cy="1341438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533400" indent="-533400" algn="ctr">
              <a:lnSpc>
                <a:spcPct val="110000"/>
              </a:lnSpc>
            </a:pPr>
            <a:r>
              <a:rPr lang="th-TH" sz="3600" b="1">
                <a:solidFill>
                  <a:schemeClr val="bg1"/>
                </a:solidFill>
                <a:latin typeface="Angsana New" pitchFamily="18" charset="-34"/>
              </a:rPr>
              <a:t>3. ปรับปรุงโครงสร้างทางการเมืองให้มีเสถียรภาพ</a:t>
            </a:r>
          </a:p>
          <a:p>
            <a:pPr marL="533400" indent="-533400" algn="ctr">
              <a:lnSpc>
                <a:spcPct val="110000"/>
              </a:lnSpc>
            </a:pPr>
            <a:r>
              <a:rPr lang="th-TH" sz="3600" b="1">
                <a:solidFill>
                  <a:schemeClr val="bg1"/>
                </a:solidFill>
                <a:latin typeface="Angsana New" pitchFamily="18" charset="-34"/>
              </a:rPr>
              <a:t>และประสิทธิภาพยิ่งขึ้น</a:t>
            </a: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1547813" y="2781300"/>
            <a:ext cx="6553200" cy="2517775"/>
          </a:xfrm>
          <a:prstGeom prst="upDownArrowCallout">
            <a:avLst>
              <a:gd name="adj1" fmla="val 62683"/>
              <a:gd name="adj2" fmla="val 65069"/>
              <a:gd name="adj3" fmla="val 20681"/>
              <a:gd name="adj4" fmla="val 50000"/>
            </a:avLst>
          </a:prstGeom>
          <a:solidFill>
            <a:srgbClr val="660066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3400" indent="-533400" algn="ctr"/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2. ให้ประชาชนมีส่วนร่วมในการปกครอง</a:t>
            </a:r>
          </a:p>
          <a:p>
            <a:pPr marL="533400" indent="-533400" algn="ctr"/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และตรวจสอบการใช้อำนาจรัฐเพิ่มขึ้น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  <p:bldP spid="128004" grpId="0" animBg="1"/>
      <p:bldP spid="128005" grpId="0" animBg="1"/>
      <p:bldP spid="1280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844675"/>
            <a:ext cx="8229600" cy="4525963"/>
          </a:xfrm>
        </p:spPr>
        <p:txBody>
          <a:bodyPr/>
          <a:lstStyle/>
          <a:p>
            <a:pPr marL="363538" indent="-363538"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CC3300"/>
                </a:solidFill>
                <a:latin typeface="Angsana New" pitchFamily="18" charset="-34"/>
              </a:rPr>
              <a:t>1. 	ราชอาณาจักรอันหนึ่งอันเดียวกัน</a:t>
            </a:r>
          </a:p>
          <a:p>
            <a:pPr marL="363538" indent="-363538"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CC3300"/>
                </a:solidFill>
                <a:latin typeface="Angsana New" pitchFamily="18" charset="-34"/>
              </a:rPr>
              <a:t>2. 	ระบอบประชาธิปไตยอันมีพระมหากษัตริย์ทรงเป็นประมุข</a:t>
            </a:r>
          </a:p>
          <a:p>
            <a:pPr marL="363538" indent="-363538"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CC3300"/>
                </a:solidFill>
                <a:latin typeface="Angsana New" pitchFamily="18" charset="-34"/>
              </a:rPr>
              <a:t>3. 	อำนาจอธิปไตยเป็นของปวงชนชาวไทย</a:t>
            </a:r>
          </a:p>
          <a:p>
            <a:pPr marL="363538" indent="-363538"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CC3300"/>
                </a:solidFill>
                <a:latin typeface="Angsana New" pitchFamily="18" charset="-34"/>
              </a:rPr>
              <a:t>4. 	ศักดิ์ศรีความเป็นมนุษย์</a:t>
            </a:r>
          </a:p>
          <a:p>
            <a:pPr marL="363538" indent="-363538"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CC3300"/>
                </a:solidFill>
                <a:latin typeface="Angsana New" pitchFamily="18" charset="-34"/>
              </a:rPr>
              <a:t>5. 	สิทธิ เสรีภาพของบุคคล</a:t>
            </a:r>
          </a:p>
          <a:p>
            <a:pPr marL="363538" indent="-363538"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CC3300"/>
                </a:solidFill>
                <a:latin typeface="Angsana New" pitchFamily="18" charset="-34"/>
              </a:rPr>
              <a:t>6. 	ความเสมอภาค (เหล่ากำเนิด เพศ ศาสนา)</a:t>
            </a:r>
          </a:p>
          <a:p>
            <a:pPr marL="363538" indent="-363538"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CC3300"/>
                </a:solidFill>
                <a:latin typeface="Angsana New" pitchFamily="18" charset="-34"/>
              </a:rPr>
              <a:t>7. 	ความเป็นกฎหมายสูงสุดของรัฐธรรมนูญ</a:t>
            </a:r>
          </a:p>
          <a:p>
            <a:pPr marL="363538" indent="-363538"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CC3300"/>
                </a:solidFill>
                <a:latin typeface="Angsana New" pitchFamily="18" charset="-34"/>
              </a:rPr>
              <a:t>8. 	ประเพณีการปกครอง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45D61D-B673-4355-9BA7-EB221D3DDFAB}" type="slidenum">
              <a:rPr lang="en-US" smtClean="0"/>
              <a:pPr/>
              <a:t>23</a:t>
            </a:fld>
            <a:endParaRPr lang="th-TH" smtClean="0"/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331913" y="476250"/>
            <a:ext cx="6769100" cy="1152525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th-TH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ngsana New"/>
                <a:cs typeface="Angsana New"/>
              </a:rPr>
              <a:t>หลักการทั่วไป</a:t>
            </a:r>
          </a:p>
        </p:txBody>
      </p:sp>
      <p:pic>
        <p:nvPicPr>
          <p:cNvPr id="45061" name="Picture 6" descr="j0301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500438"/>
            <a:ext cx="29114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993775"/>
          </a:xfrm>
        </p:spPr>
        <p:txBody>
          <a:bodyPr/>
          <a:lstStyle/>
          <a:p>
            <a:pPr eaLnBrk="1" hangingPunct="1"/>
            <a:r>
              <a:rPr lang="th-TH" sz="4000" smtClean="0">
                <a:solidFill>
                  <a:srgbClr val="FF3300"/>
                </a:solidFill>
                <a:latin typeface="Angsana New" pitchFamily="18" charset="-34"/>
              </a:rPr>
              <a:t>สิทธิ  เสรีภาพ  ความเสมอภาค  การมีส่วนร่วมทางการเมือง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68413"/>
            <a:ext cx="8229600" cy="4784725"/>
          </a:xfrm>
        </p:spPr>
        <p:txBody>
          <a:bodyPr/>
          <a:lstStyle/>
          <a:p>
            <a:pPr marL="444500" indent="-444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1. 	สิทธิ เสรีภาพของชนชาวไทย</a:t>
            </a:r>
          </a:p>
          <a:p>
            <a:pPr marL="444500" indent="-444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2. 	หน้าที่ของชนชาวไทย</a:t>
            </a:r>
          </a:p>
          <a:p>
            <a:pPr marL="444500" indent="-444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3. 	คณะกรรมการสิทธิมนุษยชนแห่งชาติ</a:t>
            </a:r>
          </a:p>
          <a:p>
            <a:pPr marL="444500" indent="-444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4. 	ศาลรัฐธรรมนูญ</a:t>
            </a:r>
          </a:p>
          <a:p>
            <a:pPr marL="444500" indent="-444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5. 	การปกครองส่วนท้องถิ่น</a:t>
            </a:r>
          </a:p>
          <a:p>
            <a:pPr marL="444500" indent="-444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6. 	การริเริ่มเสนอร่างกฎหมาย  (</a:t>
            </a:r>
            <a:r>
              <a:rPr lang="en-US" sz="3600" b="1" smtClean="0">
                <a:solidFill>
                  <a:srgbClr val="0000FF"/>
                </a:solidFill>
                <a:latin typeface="Angsana New" pitchFamily="18" charset="-34"/>
              </a:rPr>
              <a:t>INITIATIVE</a:t>
            </a: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</a:p>
          <a:p>
            <a:pPr marL="444500" indent="-444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7. 	การถอดถอน  (</a:t>
            </a:r>
            <a:r>
              <a:rPr lang="en-US" sz="3600" b="1" smtClean="0">
                <a:solidFill>
                  <a:srgbClr val="0000FF"/>
                </a:solidFill>
                <a:latin typeface="Angsana New" pitchFamily="18" charset="-34"/>
              </a:rPr>
              <a:t>IMPEACHMENT</a:t>
            </a: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</a:p>
          <a:p>
            <a:pPr marL="444500" indent="-444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8. 	การถอดถอนระดับท้องถิ่น (</a:t>
            </a:r>
            <a:r>
              <a:rPr lang="en-US" sz="3600" b="1" smtClean="0">
                <a:solidFill>
                  <a:srgbClr val="0000FF"/>
                </a:solidFill>
                <a:latin typeface="Angsana New" pitchFamily="18" charset="-34"/>
              </a:rPr>
              <a:t>RECALL</a:t>
            </a: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</a:p>
          <a:p>
            <a:pPr marL="444500" indent="-444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9. 	การแสดงประชามติ  (</a:t>
            </a:r>
            <a:r>
              <a:rPr lang="en-US" sz="3600" b="1" smtClean="0">
                <a:solidFill>
                  <a:srgbClr val="0000FF"/>
                </a:solidFill>
                <a:latin typeface="Angsana New" pitchFamily="18" charset="-34"/>
              </a:rPr>
              <a:t>REFERENDUM</a:t>
            </a: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</a:p>
          <a:p>
            <a:pPr marL="444500" indent="-444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10. การประชาพิจารณ์  (</a:t>
            </a:r>
            <a:r>
              <a:rPr lang="en-US" sz="3600" b="1" smtClean="0">
                <a:solidFill>
                  <a:srgbClr val="0000FF"/>
                </a:solidFill>
                <a:latin typeface="Angsana New" pitchFamily="18" charset="-34"/>
              </a:rPr>
              <a:t>PUBLIC HEARING</a:t>
            </a: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2D64F6-6E18-49BC-B9CC-7C362036EB02}" type="slidenum">
              <a:rPr lang="en-US" smtClean="0"/>
              <a:pPr/>
              <a:t>24</a:t>
            </a:fld>
            <a:endParaRPr lang="th-TH" smtClean="0"/>
          </a:p>
        </p:txBody>
      </p:sp>
      <p:pic>
        <p:nvPicPr>
          <p:cNvPr id="46085" name="Picture 4" descr="j0233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981075"/>
            <a:ext cx="28352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77875"/>
          </a:xfrm>
        </p:spPr>
        <p:txBody>
          <a:bodyPr/>
          <a:lstStyle/>
          <a:p>
            <a:pPr eaLnBrk="1" hangingPunct="1"/>
            <a:r>
              <a:rPr lang="th-TH" sz="4000" b="1" smtClean="0">
                <a:solidFill>
                  <a:srgbClr val="00FFFF"/>
                </a:solidFill>
              </a:rPr>
              <a:t>กลไกกลั่นกรองตรวจสอบที่มาแห่งอำนาจรัฐ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-360363" y="1168400"/>
            <a:ext cx="9612313" cy="5284788"/>
          </a:xfrm>
        </p:spPr>
        <p:txBody>
          <a:bodyPr/>
          <a:lstStyle/>
          <a:p>
            <a:pPr marL="444500" indent="-444500" eaLnBrk="1" hangingPunct="1">
              <a:buFontTx/>
              <a:buNone/>
            </a:pPr>
            <a:r>
              <a:rPr lang="th-TH" b="1" smtClean="0">
                <a:solidFill>
                  <a:srgbClr val="FFFF00"/>
                </a:solidFill>
                <a:latin typeface="Angsana New" pitchFamily="18" charset="-34"/>
              </a:rPr>
              <a:t>	  1.  ระบบการเลือกตั้ง ส.ส.</a:t>
            </a:r>
          </a:p>
          <a:p>
            <a:pPr marL="1003300" lvl="1" indent="-379413" eaLnBrk="1" hangingPunct="1">
              <a:buFontTx/>
              <a:buNone/>
            </a:pPr>
            <a:r>
              <a:rPr lang="th-TH" sz="3200" b="1" i="1" smtClean="0">
                <a:latin typeface="Angsana New" pitchFamily="18" charset="-34"/>
              </a:rPr>
              <a:t>     </a:t>
            </a:r>
            <a:r>
              <a:rPr lang="th-TH" sz="3200" b="1" i="1" smtClean="0">
                <a:solidFill>
                  <a:schemeClr val="bg1"/>
                </a:solidFill>
                <a:latin typeface="Angsana New" pitchFamily="18" charset="-34"/>
              </a:rPr>
              <a:t>1.1 ระบบแบ่งเขตเลือกตั้ง (เขตเดียวคนเดียว เสียงข้างมาก สูงสุดรอบเดียว)</a:t>
            </a:r>
          </a:p>
          <a:p>
            <a:pPr marL="1003300" lvl="1" indent="-379413" eaLnBrk="1" hangingPunct="1">
              <a:buFontTx/>
              <a:buNone/>
            </a:pPr>
            <a:r>
              <a:rPr lang="th-TH" sz="3200" b="1" i="1" smtClean="0">
                <a:solidFill>
                  <a:schemeClr val="bg1"/>
                </a:solidFill>
                <a:latin typeface="Angsana New" pitchFamily="18" charset="-34"/>
              </a:rPr>
              <a:t>     1.2 ระบบบัญชีรายชื่อ</a:t>
            </a:r>
          </a:p>
          <a:p>
            <a:pPr marL="1003300" lvl="1" indent="-379413" eaLnBrk="1" hangingPunct="1">
              <a:buFontTx/>
              <a:buNone/>
            </a:pPr>
            <a:r>
              <a:rPr lang="th-TH" sz="3200" b="1" smtClean="0">
                <a:solidFill>
                  <a:srgbClr val="FFFF00"/>
                </a:solidFill>
                <a:latin typeface="Angsana New" pitchFamily="18" charset="-34"/>
              </a:rPr>
              <a:t>2.  ระบบพรรคการเมือง</a:t>
            </a:r>
          </a:p>
          <a:p>
            <a:pPr marL="1003300" lvl="1" indent="-379413" eaLnBrk="1" hangingPunct="1">
              <a:buFontTx/>
              <a:buNone/>
            </a:pPr>
            <a:r>
              <a:rPr lang="th-TH" sz="3200" b="1" smtClean="0">
                <a:solidFill>
                  <a:srgbClr val="FFFF00"/>
                </a:solidFill>
                <a:latin typeface="Angsana New" pitchFamily="18" charset="-34"/>
              </a:rPr>
              <a:t>3.  ระบบการเลือกตั้ง ส.ว.</a:t>
            </a:r>
          </a:p>
          <a:p>
            <a:pPr marL="1003300" lvl="1" indent="-379413" eaLnBrk="1" hangingPunct="1">
              <a:buFontTx/>
              <a:buNone/>
            </a:pPr>
            <a:r>
              <a:rPr lang="th-TH" sz="3200" b="1" smtClean="0">
                <a:solidFill>
                  <a:srgbClr val="FFFF00"/>
                </a:solidFill>
                <a:latin typeface="Angsana New" pitchFamily="18" charset="-34"/>
              </a:rPr>
              <a:t>4.  คณะกรรมการการเลือกตั้ง</a:t>
            </a:r>
          </a:p>
          <a:p>
            <a:pPr marL="1003300" lvl="1" indent="-379413" eaLnBrk="1" hangingPunct="1">
              <a:buFontTx/>
              <a:buNone/>
            </a:pPr>
            <a:r>
              <a:rPr lang="th-TH" sz="3200" b="1" smtClean="0">
                <a:solidFill>
                  <a:srgbClr val="FFFF00"/>
                </a:solidFill>
                <a:latin typeface="Angsana New" pitchFamily="18" charset="-34"/>
              </a:rPr>
              <a:t>5.  หน้าที่ไปใช้สิทธิเลือกตั้ง</a:t>
            </a:r>
          </a:p>
          <a:p>
            <a:pPr marL="1003300" lvl="1" indent="-379413" eaLnBrk="1" hangingPunct="1">
              <a:buFontTx/>
              <a:buNone/>
            </a:pPr>
            <a:r>
              <a:rPr lang="th-TH" sz="3200" b="1" smtClean="0">
                <a:solidFill>
                  <a:srgbClr val="FFFF00"/>
                </a:solidFill>
                <a:latin typeface="Angsana New" pitchFamily="18" charset="-34"/>
              </a:rPr>
              <a:t>6.  การนับคะแนนเสียงเลือกตั้ง</a:t>
            </a:r>
          </a:p>
          <a:p>
            <a:pPr marL="1003300" lvl="1" indent="-379413" eaLnBrk="1" hangingPunct="1">
              <a:buFontTx/>
              <a:buNone/>
            </a:pPr>
            <a:r>
              <a:rPr lang="th-TH" sz="3200" b="1" smtClean="0">
                <a:solidFill>
                  <a:srgbClr val="FFFF00"/>
                </a:solidFill>
                <a:latin typeface="Angsana New" pitchFamily="18" charset="-34"/>
              </a:rPr>
              <a:t>7.  การดำรงตำแหน่งใดตำแหน่งหนึ่งเพียงตำแหน่งเดียวระหว่าง ส.ส. และรมต.</a:t>
            </a:r>
          </a:p>
        </p:txBody>
      </p:sp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6FFA6-5DA6-4BEC-93C3-A0A48E9781A3}" type="slidenum">
              <a:rPr lang="en-US" smtClean="0"/>
              <a:pPr>
                <a:defRPr/>
              </a:pPr>
              <a:t>25</a:t>
            </a:fld>
            <a:endParaRPr lang="th-TH" smtClean="0"/>
          </a:p>
        </p:txBody>
      </p:sp>
      <p:pic>
        <p:nvPicPr>
          <p:cNvPr id="47109" name="Picture 5" descr="j01494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276475"/>
            <a:ext cx="33305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77875"/>
          </a:xfrm>
        </p:spPr>
        <p:txBody>
          <a:bodyPr/>
          <a:lstStyle/>
          <a:p>
            <a:pPr eaLnBrk="1" hangingPunct="1"/>
            <a:r>
              <a:rPr lang="th-TH" sz="4000" b="1" smtClean="0">
                <a:solidFill>
                  <a:srgbClr val="FF3300"/>
                </a:solidFill>
              </a:rPr>
              <a:t>กลไกตรวจสอบการใช้อำนาจรัฐ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052513"/>
            <a:ext cx="8229600" cy="5399087"/>
          </a:xfrm>
        </p:spPr>
        <p:txBody>
          <a:bodyPr/>
          <a:lstStyle/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th-TH" sz="3400" b="1" smtClean="0">
                <a:latin typeface="Angsana New" pitchFamily="18" charset="-34"/>
              </a:rPr>
              <a:t>1. 	การควบคุมตรวจสอบทางการเมือง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th-TH" sz="3400" b="1" smtClean="0">
                <a:latin typeface="Angsana New" pitchFamily="18" charset="-34"/>
              </a:rPr>
              <a:t>2. 	แนวนโยบายพื้นฐานของรัฐ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th-TH" sz="3400" b="1" smtClean="0">
                <a:latin typeface="Angsana New" pitchFamily="18" charset="-34"/>
              </a:rPr>
              <a:t>3. 	การแสดงบัญชีทรัพย์สินและหนี้สิน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th-TH" sz="3400" b="1" smtClean="0">
                <a:latin typeface="Angsana New" pitchFamily="18" charset="-34"/>
              </a:rPr>
              <a:t>4. 	ป.ป.ช.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th-TH" sz="3400" b="1" smtClean="0">
                <a:latin typeface="Angsana New" pitchFamily="18" charset="-34"/>
              </a:rPr>
              <a:t>5. 	การถอดถอนจากตำแหน่ง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th-TH" sz="3400" b="1" smtClean="0">
                <a:latin typeface="Angsana New" pitchFamily="18" charset="-34"/>
              </a:rPr>
              <a:t>6. 	การดำเนินคดีอาญา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th-TH" sz="3400" b="1" smtClean="0">
                <a:latin typeface="Angsana New" pitchFamily="18" charset="-34"/>
              </a:rPr>
              <a:t>7. 	ศาลฎีกาแผนกคดีอาญา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th-TH" sz="3400" b="1" smtClean="0">
                <a:latin typeface="Angsana New" pitchFamily="18" charset="-34"/>
              </a:rPr>
              <a:t>8. 	การตรวจเงินแผ่นดิน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th-TH" sz="3400" b="1" smtClean="0">
                <a:latin typeface="Angsana New" pitchFamily="18" charset="-34"/>
              </a:rPr>
              <a:t>9. 	ผู้ตรวจการแผ่นดินของรัฐสภา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th-TH" sz="3400" b="1" smtClean="0">
                <a:latin typeface="Angsana New" pitchFamily="18" charset="-34"/>
              </a:rPr>
              <a:t>10. 	ศาลปกครอง</a:t>
            </a:r>
          </a:p>
        </p:txBody>
      </p:sp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CC5EE-208A-4465-9F67-817E6A5CC4DD}" type="slidenum">
              <a:rPr lang="en-US" smtClean="0"/>
              <a:pPr>
                <a:defRPr/>
              </a:pPr>
              <a:t>26</a:t>
            </a:fld>
            <a:endParaRPr lang="th-TH" smtClean="0"/>
          </a:p>
        </p:txBody>
      </p:sp>
    </p:spTree>
  </p:cSld>
  <p:clrMapOvr>
    <a:masterClrMapping/>
  </p:clrMapOvr>
  <p:transition spd="slow"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10B13-0B2F-408D-ADBC-E91B39D4A86C}" type="slidenum">
              <a:rPr lang="en-US" smtClean="0"/>
              <a:pPr>
                <a:defRPr/>
              </a:pPr>
              <a:t>27</a:t>
            </a:fld>
            <a:endParaRPr lang="th-TH" smtClean="0"/>
          </a:p>
        </p:txBody>
      </p:sp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6480175" cy="242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แผนพัฒนาการเมือง</a:t>
            </a:r>
          </a:p>
          <a:p>
            <a:pPr algn="ctr"/>
            <a:r>
              <a:rPr lang="th-TH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และ</a:t>
            </a:r>
          </a:p>
          <a:p>
            <a:pPr algn="ctr"/>
            <a:r>
              <a:rPr lang="th-TH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สภาพัฒนาการเมือง</a:t>
            </a:r>
          </a:p>
        </p:txBody>
      </p:sp>
      <p:pic>
        <p:nvPicPr>
          <p:cNvPr id="49156" name="Picture 7" descr="j02176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981075"/>
            <a:ext cx="1747838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93008-34D8-42B0-B5A3-9EC63DBAFA54}" type="slidenum">
              <a:rPr lang="en-US" smtClean="0"/>
              <a:pPr>
                <a:defRPr/>
              </a:pPr>
              <a:t>28</a:t>
            </a:fld>
            <a:endParaRPr lang="th-TH" smtClean="0"/>
          </a:p>
        </p:txBody>
      </p:sp>
      <p:sp>
        <p:nvSpPr>
          <p:cNvPr id="50179" name="WordArt 4"/>
          <p:cNvSpPr>
            <a:spLocks noChangeArrowheads="1" noChangeShapeType="1" noTextEdit="1"/>
          </p:cNvSpPr>
          <p:nvPr/>
        </p:nvSpPr>
        <p:spPr bwMode="auto">
          <a:xfrm>
            <a:off x="611188" y="2636838"/>
            <a:ext cx="7993062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แนวคิดและแนวทางการปฏิรูปการเมือง</a:t>
            </a:r>
          </a:p>
          <a:p>
            <a:pPr algn="ctr"/>
            <a:r>
              <a:rPr lang="th-TH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สมัยรัฐบาลพลเอกสุรยุทธ์ จุลานนท์</a:t>
            </a:r>
          </a:p>
        </p:txBody>
      </p:sp>
    </p:spTree>
  </p:cSld>
  <p:clrMapOvr>
    <a:masterClrMapping/>
  </p:clrMapOvr>
  <p:transition spd="slow"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900113" y="1871663"/>
            <a:ext cx="7345362" cy="4941887"/>
          </a:xfrm>
          <a:gradFill rotWithShape="1">
            <a:gsLst>
              <a:gs pos="0">
                <a:schemeClr val="tx2"/>
              </a:gs>
              <a:gs pos="50000">
                <a:srgbClr val="660066"/>
              </a:gs>
              <a:gs pos="100000">
                <a:schemeClr val="tx2"/>
              </a:gs>
            </a:gsLst>
            <a:lin ang="5400000" scaled="1"/>
          </a:gradFill>
          <a:ln w="38100" cmpd="dbl">
            <a:solidFill>
              <a:srgbClr val="FFFF00"/>
            </a:solidFill>
          </a:ln>
        </p:spPr>
        <p:txBody>
          <a:bodyPr/>
          <a:lstStyle/>
          <a:p>
            <a:pPr marL="363538" indent="-188913" eaLnBrk="1" hangingPunct="1">
              <a:buFontTx/>
              <a:buNone/>
              <a:tabLst>
                <a:tab pos="538163" algn="l"/>
              </a:tabLst>
              <a:defRPr/>
            </a:pPr>
            <a:r>
              <a:rPr lang="th-TH" sz="3400" b="1" smtClean="0">
                <a:solidFill>
                  <a:srgbClr val="FFFF00"/>
                </a:solidFill>
                <a:latin typeface="Angsana New" pitchFamily="18" charset="-34"/>
              </a:rPr>
              <a:t>1.  การเสริมสร้างความเข้มแข็งของพลเมืองและสิทธิชุมชน </a:t>
            </a:r>
          </a:p>
          <a:p>
            <a:pPr marL="363538" indent="-188913" eaLnBrk="1" hangingPunct="1">
              <a:buFontTx/>
              <a:buNone/>
              <a:tabLst>
                <a:tab pos="538163" algn="l"/>
              </a:tabLst>
              <a:defRPr/>
            </a:pPr>
            <a:r>
              <a:rPr lang="th-TH" sz="3400" b="1" smtClean="0">
                <a:solidFill>
                  <a:srgbClr val="FFFF00"/>
                </a:solidFill>
                <a:latin typeface="Angsana New" pitchFamily="18" charset="-34"/>
              </a:rPr>
              <a:t>     (</a:t>
            </a:r>
            <a:r>
              <a:rPr lang="en-US" sz="3400" b="1" smtClean="0">
                <a:solidFill>
                  <a:srgbClr val="FFFF00"/>
                </a:solidFill>
                <a:latin typeface="Angsana New" pitchFamily="18" charset="-34"/>
              </a:rPr>
              <a:t>Strong citizen and community rights</a:t>
            </a:r>
            <a:r>
              <a:rPr lang="th-TH" sz="3400" b="1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marL="363538" indent="-188913" eaLnBrk="1" hangingPunct="1">
              <a:buFontTx/>
              <a:buNone/>
              <a:tabLst>
                <a:tab pos="538163" algn="l"/>
              </a:tabLst>
              <a:defRPr/>
            </a:pPr>
            <a:r>
              <a:rPr lang="th-TH" sz="3400" b="1" smtClean="0">
                <a:solidFill>
                  <a:srgbClr val="FFFF00"/>
                </a:solidFill>
                <a:latin typeface="Angsana New" pitchFamily="18" charset="-34"/>
              </a:rPr>
              <a:t>2.  การคุ้มครองสิทธิมนุษยชน (</a:t>
            </a:r>
            <a:r>
              <a:rPr lang="en-US" sz="3400" b="1" smtClean="0">
                <a:solidFill>
                  <a:srgbClr val="FFFF00"/>
                </a:solidFill>
                <a:latin typeface="Angsana New" pitchFamily="18" charset="-34"/>
              </a:rPr>
              <a:t>Human rights</a:t>
            </a:r>
            <a:r>
              <a:rPr lang="th-TH" sz="3400" b="1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marL="363538" indent="-188913" eaLnBrk="1" hangingPunct="1">
              <a:buFontTx/>
              <a:buNone/>
              <a:tabLst>
                <a:tab pos="538163" algn="l"/>
              </a:tabLst>
              <a:defRPr/>
            </a:pPr>
            <a:r>
              <a:rPr lang="th-TH" sz="3400" b="1" smtClean="0">
                <a:solidFill>
                  <a:srgbClr val="FFFF00"/>
                </a:solidFill>
                <a:latin typeface="Angsana New" pitchFamily="18" charset="-34"/>
              </a:rPr>
              <a:t>3.  การเสริมสร้างสถาบันสื่อมวลชนที่เป็นอิสระ (</a:t>
            </a:r>
            <a:r>
              <a:rPr lang="en-US" sz="3400" b="1" smtClean="0">
                <a:solidFill>
                  <a:srgbClr val="FFFF00"/>
                </a:solidFill>
                <a:latin typeface="Angsana New" pitchFamily="18" charset="-34"/>
              </a:rPr>
              <a:t>Free press</a:t>
            </a:r>
            <a:r>
              <a:rPr lang="th-TH" sz="3400" b="1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marL="363538" indent="-188913" eaLnBrk="1" hangingPunct="1">
              <a:buFontTx/>
              <a:buAutoNum type="arabicPeriod" startAt="4"/>
              <a:tabLst>
                <a:tab pos="538163" algn="l"/>
              </a:tabLst>
              <a:defRPr/>
            </a:pPr>
            <a:r>
              <a:rPr lang="th-TH" sz="3400" b="1" smtClean="0">
                <a:solidFill>
                  <a:srgbClr val="FFFF00"/>
                </a:solidFill>
                <a:latin typeface="Angsana New" pitchFamily="18" charset="-34"/>
              </a:rPr>
              <a:t>  การสร้างกลไกการปรึกษาหารือสาธารณะ  </a:t>
            </a:r>
          </a:p>
          <a:p>
            <a:pPr marL="363538" indent="-188913" eaLnBrk="1" hangingPunct="1">
              <a:buFontTx/>
              <a:buNone/>
              <a:tabLst>
                <a:tab pos="538163" algn="l"/>
              </a:tabLst>
              <a:defRPr/>
            </a:pPr>
            <a:r>
              <a:rPr lang="th-TH" sz="3400" b="1" smtClean="0">
                <a:solidFill>
                  <a:srgbClr val="FFFF00"/>
                </a:solidFill>
                <a:latin typeface="Angsana New" pitchFamily="18" charset="-34"/>
              </a:rPr>
              <a:t>     (</a:t>
            </a:r>
            <a:r>
              <a:rPr lang="en-US" sz="3400" b="1" smtClean="0">
                <a:solidFill>
                  <a:srgbClr val="FFFF00"/>
                </a:solidFill>
                <a:latin typeface="Angsana New" pitchFamily="18" charset="-34"/>
              </a:rPr>
              <a:t>Public  consultation</a:t>
            </a:r>
            <a:r>
              <a:rPr lang="th-TH" sz="3400" b="1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marL="363538" indent="-188913" eaLnBrk="1" hangingPunct="1">
              <a:buFontTx/>
              <a:buNone/>
              <a:tabLst>
                <a:tab pos="538163" algn="l"/>
              </a:tabLst>
              <a:defRPr/>
            </a:pPr>
            <a:r>
              <a:rPr lang="th-TH" sz="3400" b="1" smtClean="0">
                <a:solidFill>
                  <a:srgbClr val="FFFF00"/>
                </a:solidFill>
                <a:latin typeface="Angsana New" pitchFamily="18" charset="-34"/>
              </a:rPr>
              <a:t>5.  การสร้างกลไกรับฟังความคิดเห็นของเสียงข้างน้อย </a:t>
            </a:r>
          </a:p>
          <a:p>
            <a:pPr marL="363538" indent="-188913" eaLnBrk="1" hangingPunct="1">
              <a:buFontTx/>
              <a:buNone/>
              <a:tabLst>
                <a:tab pos="538163" algn="l"/>
              </a:tabLst>
              <a:defRPr/>
            </a:pPr>
            <a:r>
              <a:rPr lang="th-TH" sz="3400" b="1" smtClean="0">
                <a:solidFill>
                  <a:srgbClr val="FFFF00"/>
                </a:solidFill>
                <a:latin typeface="Angsana New" pitchFamily="18" charset="-34"/>
              </a:rPr>
              <a:t>     (</a:t>
            </a:r>
            <a:r>
              <a:rPr lang="en-US" sz="3400" b="1" smtClean="0">
                <a:solidFill>
                  <a:srgbClr val="FFFF00"/>
                </a:solidFill>
                <a:latin typeface="Angsana New" pitchFamily="18" charset="-34"/>
              </a:rPr>
              <a:t>Exit and voice</a:t>
            </a:r>
            <a:r>
              <a:rPr lang="th-TH" sz="3400" b="1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6DBE-9DB6-4067-9325-57F8B827C37A}" type="slidenum">
              <a:rPr lang="en-US" smtClean="0"/>
              <a:pPr>
                <a:defRPr/>
              </a:pPr>
              <a:t>29</a:t>
            </a:fld>
            <a:endParaRPr lang="th-TH" smtClean="0"/>
          </a:p>
        </p:txBody>
      </p:sp>
      <p:sp>
        <p:nvSpPr>
          <p:cNvPr id="134147" name="PubHalfFrame"/>
          <p:cNvSpPr>
            <a:spLocks noEditPoints="1" noChangeArrowheads="1"/>
          </p:cNvSpPr>
          <p:nvPr/>
        </p:nvSpPr>
        <p:spPr bwMode="auto">
          <a:xfrm rot="5400000">
            <a:off x="7519987" y="4763"/>
            <a:ext cx="1628775" cy="161925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CFFCC"/>
              </a:gs>
              <a:gs pos="50000">
                <a:srgbClr val="FF3300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34148" name="PubHalfFrame"/>
          <p:cNvSpPr>
            <a:spLocks noEditPoints="1" noChangeArrowheads="1"/>
          </p:cNvSpPr>
          <p:nvPr/>
        </p:nvSpPr>
        <p:spPr bwMode="auto">
          <a:xfrm rot="16200000">
            <a:off x="-76200" y="5089525"/>
            <a:ext cx="1844675" cy="1692275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1206" name="WordArt 8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048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ngsana New"/>
                <a:cs typeface="Angsana New"/>
              </a:rPr>
              <a:t>แผนพัฒนาการเมือง</a:t>
            </a:r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1403350" y="836613"/>
            <a:ext cx="6121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3500">
                <a:solidFill>
                  <a:srgbClr val="FFFFFF"/>
                </a:solidFill>
                <a:latin typeface="Angsana New" pitchFamily="18" charset="-34"/>
              </a:rPr>
              <a:t> </a:t>
            </a:r>
            <a:r>
              <a:rPr lang="th-TH" sz="3500" b="1">
                <a:solidFill>
                  <a:srgbClr val="FFFFFF"/>
                </a:solidFill>
                <a:latin typeface="Angsana New" pitchFamily="18" charset="-34"/>
              </a:rPr>
              <a:t>ยุทธศาสตร์ที่ 1 </a:t>
            </a:r>
            <a:r>
              <a:rPr lang="en-US" sz="3500" b="1">
                <a:solidFill>
                  <a:srgbClr val="FFFFFF"/>
                </a:solidFill>
                <a:latin typeface="Angsana New" pitchFamily="18" charset="-34"/>
              </a:rPr>
              <a:t>  :</a:t>
            </a:r>
            <a:r>
              <a:rPr lang="th-TH" sz="3500" b="1">
                <a:solidFill>
                  <a:srgbClr val="FFFFFF"/>
                </a:solidFill>
                <a:latin typeface="Angsana New" pitchFamily="18" charset="-34"/>
              </a:rPr>
              <a:t> การคุ้มครองสิทธิ เสรีภาพและส่งเสริมความเข้มแข็งของภาคประชาสังคม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4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 animBg="1"/>
      <p:bldP spid="134147" grpId="0" animBg="1"/>
      <p:bldP spid="1341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3C417-8C58-4F27-9A53-818D3FE87FB7}" type="slidenum">
              <a:rPr lang="en-US" smtClean="0"/>
              <a:pPr/>
              <a:t>3</a:t>
            </a:fld>
            <a:endParaRPr lang="th-TH" smtClean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8313" y="2924175"/>
            <a:ext cx="92884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en-US" sz="4000" b="1">
                <a:solidFill>
                  <a:srgbClr val="FFFFFF"/>
                </a:solidFill>
                <a:latin typeface="Angsana New" pitchFamily="18" charset="-34"/>
              </a:rPr>
              <a:t>	</a:t>
            </a:r>
            <a:r>
              <a:rPr lang="th-TH" sz="4000" b="1">
                <a:solidFill>
                  <a:srgbClr val="FFFFFF"/>
                </a:solidFill>
                <a:latin typeface="Angsana New" pitchFamily="18" charset="-34"/>
              </a:rPr>
              <a:t>(1)  ระบบการเมืองที่เอื้ออำนวยต่อการเติบโต</a:t>
            </a:r>
          </a:p>
          <a:p>
            <a:pPr marL="342900" indent="-342900">
              <a:tabLst>
                <a:tab pos="457200" algn="l"/>
              </a:tabLst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</a:rPr>
              <a:t>			ทางเศรษฐกิจ</a:t>
            </a:r>
            <a:endParaRPr lang="en-US" sz="4000" b="1">
              <a:solidFill>
                <a:srgbClr val="FFFFFF"/>
              </a:solidFill>
              <a:latin typeface="Angsana New" pitchFamily="18" charset="-34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</a:rPr>
              <a:t>	(2)  สัญลักษณ์ทางการเมืองของสังคมอุตสาหกรรม</a:t>
            </a:r>
            <a:endParaRPr lang="en-US" sz="4000" b="1">
              <a:solidFill>
                <a:srgbClr val="FFFFFF"/>
              </a:solidFill>
              <a:latin typeface="Angsana New" pitchFamily="18" charset="-34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</a:rPr>
              <a:t>	(3)  ความเป็นสมัยใหม่ทางการเมือง</a:t>
            </a:r>
            <a:endParaRPr lang="en-US" sz="4000" b="1">
              <a:solidFill>
                <a:srgbClr val="FFFFFF"/>
              </a:solidFill>
              <a:latin typeface="Angsana New" pitchFamily="18" charset="-34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</a:rPr>
              <a:t>	(4)  การก่อให้เกิดรัฐชาติ</a:t>
            </a:r>
            <a:endParaRPr lang="en-US" sz="4000" b="1">
              <a:solidFill>
                <a:srgbClr val="FFFFFF"/>
              </a:solidFill>
              <a:latin typeface="Angsana New" pitchFamily="18" charset="-34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</a:rPr>
              <a:t>	(5)  การพัฒนาทางการบริหารและกฎหมาย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547813" y="1268413"/>
            <a:ext cx="5616575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ngsana New"/>
                <a:cs typeface="Angsana New"/>
              </a:rPr>
              <a:t>ความหมายของ </a:t>
            </a:r>
          </a:p>
          <a:p>
            <a:pPr algn="ctr"/>
            <a:r>
              <a:rPr lang="th-TH" sz="3600" b="1" kern="10"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ngsana New"/>
                <a:cs typeface="Angsana New"/>
              </a:rPr>
              <a:t>“การพัฒนาการเมือง”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smtClean="0">
                <a:solidFill>
                  <a:srgbClr val="FFFF00"/>
                </a:solidFill>
              </a:rPr>
              <a:t>ยุทธศาสตร์ที่ 2 </a:t>
            </a:r>
            <a:r>
              <a:rPr lang="en-US" sz="4000" b="1" smtClean="0">
                <a:solidFill>
                  <a:srgbClr val="FFFF00"/>
                </a:solidFill>
              </a:rPr>
              <a:t/>
            </a:r>
            <a:br>
              <a:rPr lang="en-US" sz="4000" b="1" smtClean="0">
                <a:solidFill>
                  <a:srgbClr val="FFFF00"/>
                </a:solidFill>
              </a:rPr>
            </a:br>
            <a:r>
              <a:rPr lang="th-TH" sz="4000" b="1" smtClean="0">
                <a:solidFill>
                  <a:srgbClr val="FFFF00"/>
                </a:solidFill>
              </a:rPr>
              <a:t>การเสริมสร้างวัฒนธรรมทางการเมืองแบบประชาธิปไตยและการมีส่วนร่วมทางการเมือง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3284538"/>
            <a:ext cx="7753350" cy="2139950"/>
          </a:xfrm>
        </p:spPr>
        <p:txBody>
          <a:bodyPr/>
          <a:lstStyle/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th-TH" sz="3800" b="1" smtClean="0">
                <a:latin typeface="Angsana New" pitchFamily="18" charset="-34"/>
              </a:rPr>
              <a:t>1.  การเสริมสร้างความรู้ทางการเมืองแก่พลเมือง                                 (</a:t>
            </a:r>
            <a:r>
              <a:rPr lang="en-US" sz="3800" b="1" smtClean="0">
                <a:latin typeface="Angsana New" pitchFamily="18" charset="-34"/>
              </a:rPr>
              <a:t>Civil  education</a:t>
            </a:r>
            <a:r>
              <a:rPr lang="th-TH" sz="3800" b="1" smtClean="0">
                <a:latin typeface="Angsana New" pitchFamily="18" charset="-34"/>
              </a:rPr>
              <a:t>)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th-TH" sz="3800" b="1" smtClean="0">
                <a:latin typeface="Angsana New" pitchFamily="18" charset="-34"/>
              </a:rPr>
              <a:t>2.  การเสริมสร้างประชาธิปไตยแบบปรึกษาหารือ                     (</a:t>
            </a:r>
            <a:r>
              <a:rPr lang="en-US" sz="3800" b="1" smtClean="0">
                <a:latin typeface="Angsana New" pitchFamily="18" charset="-34"/>
              </a:rPr>
              <a:t>Deliberative  democracy</a:t>
            </a:r>
            <a:r>
              <a:rPr lang="th-TH" sz="3800" b="1" smtClean="0">
                <a:latin typeface="Angsana New" pitchFamily="18" charset="-34"/>
              </a:rPr>
              <a:t>)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th-TH" sz="3800" b="1" smtClean="0">
                <a:latin typeface="Angsana New" pitchFamily="18" charset="-34"/>
              </a:rPr>
              <a:t>3.  การเสริมสร้างประชาธิปไตยทางตรง                                   (</a:t>
            </a:r>
            <a:r>
              <a:rPr lang="en-US" sz="3800" b="1" smtClean="0">
                <a:latin typeface="Angsana New" pitchFamily="18" charset="-34"/>
              </a:rPr>
              <a:t>Direct  democracy</a:t>
            </a:r>
            <a:r>
              <a:rPr lang="th-TH" sz="3800" b="1" smtClean="0">
                <a:latin typeface="Angsana New" pitchFamily="18" charset="-34"/>
              </a:rPr>
              <a:t>)</a:t>
            </a:r>
            <a:endParaRPr lang="th-TH" sz="3800" b="1" smtClean="0"/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52707-0540-4875-84E5-DA0B08DF4948}" type="slidenum">
              <a:rPr lang="en-US" smtClean="0"/>
              <a:pPr/>
              <a:t>30</a:t>
            </a:fld>
            <a:endParaRPr lang="th-TH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D463-3F55-49BF-82EE-D5A5F3F0AB1F}" type="slidenum">
              <a:rPr lang="en-US"/>
              <a:pPr>
                <a:defRPr/>
              </a:pPr>
              <a:t>31</a:t>
            </a:fld>
            <a:endParaRPr lang="th-TH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9250" y="836613"/>
            <a:ext cx="5689600" cy="5184775"/>
            <a:chOff x="1610" y="482"/>
            <a:chExt cx="2903" cy="2721"/>
          </a:xfrm>
        </p:grpSpPr>
        <p:sp>
          <p:nvSpPr>
            <p:cNvPr id="53268" name="Freeform 3"/>
            <p:cNvSpPr>
              <a:spLocks/>
            </p:cNvSpPr>
            <p:nvPr/>
          </p:nvSpPr>
          <p:spPr bwMode="auto">
            <a:xfrm>
              <a:off x="1610" y="482"/>
              <a:ext cx="2903" cy="2721"/>
            </a:xfrm>
            <a:custGeom>
              <a:avLst/>
              <a:gdLst>
                <a:gd name="T0" fmla="*/ 1166 w 2663"/>
                <a:gd name="T1" fmla="*/ 434 h 2208"/>
                <a:gd name="T2" fmla="*/ 1126 w 2663"/>
                <a:gd name="T3" fmla="*/ 207 h 2208"/>
                <a:gd name="T4" fmla="*/ 1268 w 2663"/>
                <a:gd name="T5" fmla="*/ 26 h 2208"/>
                <a:gd name="T6" fmla="*/ 1594 w 2663"/>
                <a:gd name="T7" fmla="*/ 6 h 2208"/>
                <a:gd name="T8" fmla="*/ 1754 w 2663"/>
                <a:gd name="T9" fmla="*/ 112 h 2208"/>
                <a:gd name="T10" fmla="*/ 1791 w 2663"/>
                <a:gd name="T11" fmla="*/ 298 h 2208"/>
                <a:gd name="T12" fmla="*/ 1758 w 2663"/>
                <a:gd name="T13" fmla="*/ 498 h 2208"/>
                <a:gd name="T14" fmla="*/ 1918 w 2663"/>
                <a:gd name="T15" fmla="*/ 615 h 2208"/>
                <a:gd name="T16" fmla="*/ 2157 w 2663"/>
                <a:gd name="T17" fmla="*/ 665 h 2208"/>
                <a:gd name="T18" fmla="*/ 2257 w 2663"/>
                <a:gd name="T19" fmla="*/ 759 h 2208"/>
                <a:gd name="T20" fmla="*/ 2261 w 2663"/>
                <a:gd name="T21" fmla="*/ 890 h 2208"/>
                <a:gd name="T22" fmla="*/ 2354 w 2663"/>
                <a:gd name="T23" fmla="*/ 1008 h 2208"/>
                <a:gd name="T24" fmla="*/ 2543 w 2663"/>
                <a:gd name="T25" fmla="*/ 1031 h 2208"/>
                <a:gd name="T26" fmla="*/ 2749 w 2663"/>
                <a:gd name="T27" fmla="*/ 1022 h 2208"/>
                <a:gd name="T28" fmla="*/ 2871 w 2663"/>
                <a:gd name="T29" fmla="*/ 1080 h 2208"/>
                <a:gd name="T30" fmla="*/ 2901 w 2663"/>
                <a:gd name="T31" fmla="*/ 1287 h 2208"/>
                <a:gd name="T32" fmla="*/ 2871 w 2663"/>
                <a:gd name="T33" fmla="*/ 1563 h 2208"/>
                <a:gd name="T34" fmla="*/ 2747 w 2663"/>
                <a:gd name="T35" fmla="*/ 1629 h 2208"/>
                <a:gd name="T36" fmla="*/ 2524 w 2663"/>
                <a:gd name="T37" fmla="*/ 1619 h 2208"/>
                <a:gd name="T38" fmla="*/ 2358 w 2663"/>
                <a:gd name="T39" fmla="*/ 1640 h 2208"/>
                <a:gd name="T40" fmla="*/ 2265 w 2663"/>
                <a:gd name="T41" fmla="*/ 1722 h 2208"/>
                <a:gd name="T42" fmla="*/ 2257 w 2663"/>
                <a:gd name="T43" fmla="*/ 1878 h 2208"/>
                <a:gd name="T44" fmla="*/ 2150 w 2663"/>
                <a:gd name="T45" fmla="*/ 1987 h 2208"/>
                <a:gd name="T46" fmla="*/ 1958 w 2663"/>
                <a:gd name="T47" fmla="*/ 2023 h 2208"/>
                <a:gd name="T48" fmla="*/ 1791 w 2663"/>
                <a:gd name="T49" fmla="*/ 2099 h 2208"/>
                <a:gd name="T50" fmla="*/ 1754 w 2663"/>
                <a:gd name="T51" fmla="*/ 2251 h 2208"/>
                <a:gd name="T52" fmla="*/ 1791 w 2663"/>
                <a:gd name="T53" fmla="*/ 2439 h 2208"/>
                <a:gd name="T54" fmla="*/ 1711 w 2663"/>
                <a:gd name="T55" fmla="*/ 2617 h 2208"/>
                <a:gd name="T56" fmla="*/ 1571 w 2663"/>
                <a:gd name="T57" fmla="*/ 2710 h 2208"/>
                <a:gd name="T58" fmla="*/ 1354 w 2663"/>
                <a:gd name="T59" fmla="*/ 2720 h 2208"/>
                <a:gd name="T60" fmla="*/ 1192 w 2663"/>
                <a:gd name="T61" fmla="*/ 2650 h 2208"/>
                <a:gd name="T62" fmla="*/ 1114 w 2663"/>
                <a:gd name="T63" fmla="*/ 2516 h 2208"/>
                <a:gd name="T64" fmla="*/ 1135 w 2663"/>
                <a:gd name="T65" fmla="*/ 2360 h 2208"/>
                <a:gd name="T66" fmla="*/ 1146 w 2663"/>
                <a:gd name="T67" fmla="*/ 2218 h 2208"/>
                <a:gd name="T68" fmla="*/ 1038 w 2663"/>
                <a:gd name="T69" fmla="*/ 2118 h 2208"/>
                <a:gd name="T70" fmla="*/ 859 w 2663"/>
                <a:gd name="T71" fmla="*/ 2079 h 2208"/>
                <a:gd name="T72" fmla="*/ 687 w 2663"/>
                <a:gd name="T73" fmla="*/ 2021 h 2208"/>
                <a:gd name="T74" fmla="*/ 642 w 2663"/>
                <a:gd name="T75" fmla="*/ 1865 h 2208"/>
                <a:gd name="T76" fmla="*/ 590 w 2663"/>
                <a:gd name="T77" fmla="*/ 1735 h 2208"/>
                <a:gd name="T78" fmla="*/ 418 w 2663"/>
                <a:gd name="T79" fmla="*/ 1687 h 2208"/>
                <a:gd name="T80" fmla="*/ 244 w 2663"/>
                <a:gd name="T81" fmla="*/ 1701 h 2208"/>
                <a:gd name="T82" fmla="*/ 56 w 2663"/>
                <a:gd name="T83" fmla="*/ 1660 h 2208"/>
                <a:gd name="T84" fmla="*/ 2 w 2663"/>
                <a:gd name="T85" fmla="*/ 1478 h 2208"/>
                <a:gd name="T86" fmla="*/ 13 w 2663"/>
                <a:gd name="T87" fmla="*/ 1216 h 2208"/>
                <a:gd name="T88" fmla="*/ 70 w 2663"/>
                <a:gd name="T89" fmla="*/ 1060 h 2208"/>
                <a:gd name="T90" fmla="*/ 215 w 2663"/>
                <a:gd name="T91" fmla="*/ 1019 h 2208"/>
                <a:gd name="T92" fmla="*/ 430 w 2663"/>
                <a:gd name="T93" fmla="*/ 1033 h 2208"/>
                <a:gd name="T94" fmla="*/ 619 w 2663"/>
                <a:gd name="T95" fmla="*/ 971 h 2208"/>
                <a:gd name="T96" fmla="*/ 653 w 2663"/>
                <a:gd name="T97" fmla="*/ 826 h 2208"/>
                <a:gd name="T98" fmla="*/ 723 w 2663"/>
                <a:gd name="T99" fmla="*/ 683 h 2208"/>
                <a:gd name="T100" fmla="*/ 924 w 2663"/>
                <a:gd name="T101" fmla="*/ 633 h 22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3"/>
                <a:gd name="T154" fmla="*/ 0 h 2208"/>
                <a:gd name="T155" fmla="*/ 2663 w 2663"/>
                <a:gd name="T156" fmla="*/ 2208 h 22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3" h="2208">
                  <a:moveTo>
                    <a:pt x="1014" y="462"/>
                  </a:moveTo>
                  <a:lnTo>
                    <a:pt x="1041" y="437"/>
                  </a:lnTo>
                  <a:lnTo>
                    <a:pt x="1060" y="413"/>
                  </a:lnTo>
                  <a:lnTo>
                    <a:pt x="1070" y="386"/>
                  </a:lnTo>
                  <a:lnTo>
                    <a:pt x="1070" y="352"/>
                  </a:lnTo>
                  <a:lnTo>
                    <a:pt x="1058" y="313"/>
                  </a:lnTo>
                  <a:lnTo>
                    <a:pt x="1047" y="280"/>
                  </a:lnTo>
                  <a:lnTo>
                    <a:pt x="1033" y="239"/>
                  </a:lnTo>
                  <a:lnTo>
                    <a:pt x="1026" y="195"/>
                  </a:lnTo>
                  <a:lnTo>
                    <a:pt x="1033" y="168"/>
                  </a:lnTo>
                  <a:lnTo>
                    <a:pt x="1043" y="135"/>
                  </a:lnTo>
                  <a:lnTo>
                    <a:pt x="1064" y="101"/>
                  </a:lnTo>
                  <a:lnTo>
                    <a:pt x="1093" y="68"/>
                  </a:lnTo>
                  <a:lnTo>
                    <a:pt x="1130" y="41"/>
                  </a:lnTo>
                  <a:lnTo>
                    <a:pt x="1163" y="21"/>
                  </a:lnTo>
                  <a:lnTo>
                    <a:pt x="1209" y="8"/>
                  </a:lnTo>
                  <a:lnTo>
                    <a:pt x="1263" y="2"/>
                  </a:lnTo>
                  <a:lnTo>
                    <a:pt x="1321" y="0"/>
                  </a:lnTo>
                  <a:lnTo>
                    <a:pt x="1400" y="0"/>
                  </a:lnTo>
                  <a:lnTo>
                    <a:pt x="1462" y="5"/>
                  </a:lnTo>
                  <a:lnTo>
                    <a:pt x="1497" y="14"/>
                  </a:lnTo>
                  <a:lnTo>
                    <a:pt x="1524" y="27"/>
                  </a:lnTo>
                  <a:lnTo>
                    <a:pt x="1553" y="41"/>
                  </a:lnTo>
                  <a:lnTo>
                    <a:pt x="1582" y="63"/>
                  </a:lnTo>
                  <a:lnTo>
                    <a:pt x="1609" y="91"/>
                  </a:lnTo>
                  <a:lnTo>
                    <a:pt x="1630" y="116"/>
                  </a:lnTo>
                  <a:lnTo>
                    <a:pt x="1640" y="138"/>
                  </a:lnTo>
                  <a:lnTo>
                    <a:pt x="1649" y="176"/>
                  </a:lnTo>
                  <a:lnTo>
                    <a:pt x="1649" y="209"/>
                  </a:lnTo>
                  <a:lnTo>
                    <a:pt x="1643" y="242"/>
                  </a:lnTo>
                  <a:lnTo>
                    <a:pt x="1634" y="267"/>
                  </a:lnTo>
                  <a:lnTo>
                    <a:pt x="1624" y="308"/>
                  </a:lnTo>
                  <a:lnTo>
                    <a:pt x="1609" y="350"/>
                  </a:lnTo>
                  <a:lnTo>
                    <a:pt x="1603" y="377"/>
                  </a:lnTo>
                  <a:lnTo>
                    <a:pt x="1613" y="404"/>
                  </a:lnTo>
                  <a:lnTo>
                    <a:pt x="1626" y="423"/>
                  </a:lnTo>
                  <a:lnTo>
                    <a:pt x="1649" y="448"/>
                  </a:lnTo>
                  <a:lnTo>
                    <a:pt x="1682" y="468"/>
                  </a:lnTo>
                  <a:lnTo>
                    <a:pt x="1713" y="485"/>
                  </a:lnTo>
                  <a:lnTo>
                    <a:pt x="1759" y="499"/>
                  </a:lnTo>
                  <a:lnTo>
                    <a:pt x="1804" y="509"/>
                  </a:lnTo>
                  <a:lnTo>
                    <a:pt x="1848" y="517"/>
                  </a:lnTo>
                  <a:lnTo>
                    <a:pt x="1894" y="521"/>
                  </a:lnTo>
                  <a:lnTo>
                    <a:pt x="1941" y="531"/>
                  </a:lnTo>
                  <a:lnTo>
                    <a:pt x="1979" y="540"/>
                  </a:lnTo>
                  <a:lnTo>
                    <a:pt x="2008" y="551"/>
                  </a:lnTo>
                  <a:lnTo>
                    <a:pt x="2030" y="564"/>
                  </a:lnTo>
                  <a:lnTo>
                    <a:pt x="2047" y="578"/>
                  </a:lnTo>
                  <a:lnTo>
                    <a:pt x="2060" y="595"/>
                  </a:lnTo>
                  <a:lnTo>
                    <a:pt x="2070" y="616"/>
                  </a:lnTo>
                  <a:lnTo>
                    <a:pt x="2074" y="634"/>
                  </a:lnTo>
                  <a:lnTo>
                    <a:pt x="2078" y="652"/>
                  </a:lnTo>
                  <a:lnTo>
                    <a:pt x="2078" y="675"/>
                  </a:lnTo>
                  <a:lnTo>
                    <a:pt x="2074" y="702"/>
                  </a:lnTo>
                  <a:lnTo>
                    <a:pt x="2074" y="722"/>
                  </a:lnTo>
                  <a:lnTo>
                    <a:pt x="2080" y="747"/>
                  </a:lnTo>
                  <a:lnTo>
                    <a:pt x="2095" y="769"/>
                  </a:lnTo>
                  <a:lnTo>
                    <a:pt x="2111" y="788"/>
                  </a:lnTo>
                  <a:lnTo>
                    <a:pt x="2132" y="802"/>
                  </a:lnTo>
                  <a:lnTo>
                    <a:pt x="2159" y="818"/>
                  </a:lnTo>
                  <a:lnTo>
                    <a:pt x="2186" y="827"/>
                  </a:lnTo>
                  <a:lnTo>
                    <a:pt x="2228" y="834"/>
                  </a:lnTo>
                  <a:lnTo>
                    <a:pt x="2263" y="837"/>
                  </a:lnTo>
                  <a:lnTo>
                    <a:pt x="2296" y="838"/>
                  </a:lnTo>
                  <a:lnTo>
                    <a:pt x="2333" y="837"/>
                  </a:lnTo>
                  <a:lnTo>
                    <a:pt x="2379" y="834"/>
                  </a:lnTo>
                  <a:lnTo>
                    <a:pt x="2414" y="832"/>
                  </a:lnTo>
                  <a:lnTo>
                    <a:pt x="2449" y="829"/>
                  </a:lnTo>
                  <a:lnTo>
                    <a:pt x="2483" y="827"/>
                  </a:lnTo>
                  <a:lnTo>
                    <a:pt x="2522" y="829"/>
                  </a:lnTo>
                  <a:lnTo>
                    <a:pt x="2543" y="832"/>
                  </a:lnTo>
                  <a:lnTo>
                    <a:pt x="2568" y="837"/>
                  </a:lnTo>
                  <a:lnTo>
                    <a:pt x="2591" y="846"/>
                  </a:lnTo>
                  <a:lnTo>
                    <a:pt x="2615" y="860"/>
                  </a:lnTo>
                  <a:lnTo>
                    <a:pt x="2634" y="876"/>
                  </a:lnTo>
                  <a:lnTo>
                    <a:pt x="2649" y="900"/>
                  </a:lnTo>
                  <a:lnTo>
                    <a:pt x="2655" y="920"/>
                  </a:lnTo>
                  <a:lnTo>
                    <a:pt x="2659" y="945"/>
                  </a:lnTo>
                  <a:lnTo>
                    <a:pt x="2663" y="991"/>
                  </a:lnTo>
                  <a:lnTo>
                    <a:pt x="2661" y="1044"/>
                  </a:lnTo>
                  <a:lnTo>
                    <a:pt x="2663" y="1100"/>
                  </a:lnTo>
                  <a:lnTo>
                    <a:pt x="2657" y="1166"/>
                  </a:lnTo>
                  <a:lnTo>
                    <a:pt x="2651" y="1212"/>
                  </a:lnTo>
                  <a:lnTo>
                    <a:pt x="2644" y="1248"/>
                  </a:lnTo>
                  <a:lnTo>
                    <a:pt x="2634" y="1268"/>
                  </a:lnTo>
                  <a:lnTo>
                    <a:pt x="2618" y="1287"/>
                  </a:lnTo>
                  <a:lnTo>
                    <a:pt x="2599" y="1300"/>
                  </a:lnTo>
                  <a:lnTo>
                    <a:pt x="2574" y="1311"/>
                  </a:lnTo>
                  <a:lnTo>
                    <a:pt x="2545" y="1317"/>
                  </a:lnTo>
                  <a:lnTo>
                    <a:pt x="2520" y="1322"/>
                  </a:lnTo>
                  <a:lnTo>
                    <a:pt x="2468" y="1323"/>
                  </a:lnTo>
                  <a:lnTo>
                    <a:pt x="2423" y="1322"/>
                  </a:lnTo>
                  <a:lnTo>
                    <a:pt x="2385" y="1317"/>
                  </a:lnTo>
                  <a:lnTo>
                    <a:pt x="2352" y="1315"/>
                  </a:lnTo>
                  <a:lnTo>
                    <a:pt x="2315" y="1314"/>
                  </a:lnTo>
                  <a:lnTo>
                    <a:pt x="2281" y="1314"/>
                  </a:lnTo>
                  <a:lnTo>
                    <a:pt x="2252" y="1315"/>
                  </a:lnTo>
                  <a:lnTo>
                    <a:pt x="2221" y="1317"/>
                  </a:lnTo>
                  <a:lnTo>
                    <a:pt x="2184" y="1325"/>
                  </a:lnTo>
                  <a:lnTo>
                    <a:pt x="2163" y="1331"/>
                  </a:lnTo>
                  <a:lnTo>
                    <a:pt x="2145" y="1337"/>
                  </a:lnTo>
                  <a:lnTo>
                    <a:pt x="2120" y="1350"/>
                  </a:lnTo>
                  <a:lnTo>
                    <a:pt x="2103" y="1366"/>
                  </a:lnTo>
                  <a:lnTo>
                    <a:pt x="2091" y="1380"/>
                  </a:lnTo>
                  <a:lnTo>
                    <a:pt x="2078" y="1397"/>
                  </a:lnTo>
                  <a:lnTo>
                    <a:pt x="2072" y="1414"/>
                  </a:lnTo>
                  <a:lnTo>
                    <a:pt x="2070" y="1433"/>
                  </a:lnTo>
                  <a:lnTo>
                    <a:pt x="2072" y="1454"/>
                  </a:lnTo>
                  <a:lnTo>
                    <a:pt x="2072" y="1488"/>
                  </a:lnTo>
                  <a:lnTo>
                    <a:pt x="2070" y="1524"/>
                  </a:lnTo>
                  <a:lnTo>
                    <a:pt x="2057" y="1551"/>
                  </a:lnTo>
                  <a:lnTo>
                    <a:pt x="2045" y="1573"/>
                  </a:lnTo>
                  <a:lnTo>
                    <a:pt x="2026" y="1589"/>
                  </a:lnTo>
                  <a:lnTo>
                    <a:pt x="1999" y="1601"/>
                  </a:lnTo>
                  <a:lnTo>
                    <a:pt x="1972" y="1612"/>
                  </a:lnTo>
                  <a:lnTo>
                    <a:pt x="1941" y="1618"/>
                  </a:lnTo>
                  <a:lnTo>
                    <a:pt x="1902" y="1625"/>
                  </a:lnTo>
                  <a:lnTo>
                    <a:pt x="1869" y="1632"/>
                  </a:lnTo>
                  <a:lnTo>
                    <a:pt x="1829" y="1637"/>
                  </a:lnTo>
                  <a:lnTo>
                    <a:pt x="1796" y="1642"/>
                  </a:lnTo>
                  <a:lnTo>
                    <a:pt x="1759" y="1648"/>
                  </a:lnTo>
                  <a:lnTo>
                    <a:pt x="1730" y="1659"/>
                  </a:lnTo>
                  <a:lnTo>
                    <a:pt x="1696" y="1670"/>
                  </a:lnTo>
                  <a:lnTo>
                    <a:pt x="1665" y="1684"/>
                  </a:lnTo>
                  <a:lnTo>
                    <a:pt x="1643" y="1703"/>
                  </a:lnTo>
                  <a:lnTo>
                    <a:pt x="1622" y="1725"/>
                  </a:lnTo>
                  <a:lnTo>
                    <a:pt x="1605" y="1752"/>
                  </a:lnTo>
                  <a:lnTo>
                    <a:pt x="1601" y="1775"/>
                  </a:lnTo>
                  <a:lnTo>
                    <a:pt x="1603" y="1802"/>
                  </a:lnTo>
                  <a:lnTo>
                    <a:pt x="1609" y="1827"/>
                  </a:lnTo>
                  <a:lnTo>
                    <a:pt x="1620" y="1854"/>
                  </a:lnTo>
                  <a:lnTo>
                    <a:pt x="1628" y="1884"/>
                  </a:lnTo>
                  <a:lnTo>
                    <a:pt x="1634" y="1910"/>
                  </a:lnTo>
                  <a:lnTo>
                    <a:pt x="1643" y="1945"/>
                  </a:lnTo>
                  <a:lnTo>
                    <a:pt x="1643" y="1979"/>
                  </a:lnTo>
                  <a:lnTo>
                    <a:pt x="1632" y="2014"/>
                  </a:lnTo>
                  <a:lnTo>
                    <a:pt x="1622" y="2041"/>
                  </a:lnTo>
                  <a:lnTo>
                    <a:pt x="1609" y="2067"/>
                  </a:lnTo>
                  <a:lnTo>
                    <a:pt x="1593" y="2092"/>
                  </a:lnTo>
                  <a:lnTo>
                    <a:pt x="1570" y="2124"/>
                  </a:lnTo>
                  <a:lnTo>
                    <a:pt x="1545" y="2144"/>
                  </a:lnTo>
                  <a:lnTo>
                    <a:pt x="1524" y="2158"/>
                  </a:lnTo>
                  <a:lnTo>
                    <a:pt x="1497" y="2175"/>
                  </a:lnTo>
                  <a:lnTo>
                    <a:pt x="1468" y="2191"/>
                  </a:lnTo>
                  <a:lnTo>
                    <a:pt x="1441" y="2199"/>
                  </a:lnTo>
                  <a:lnTo>
                    <a:pt x="1416" y="2204"/>
                  </a:lnTo>
                  <a:lnTo>
                    <a:pt x="1375" y="2207"/>
                  </a:lnTo>
                  <a:lnTo>
                    <a:pt x="1327" y="2208"/>
                  </a:lnTo>
                  <a:lnTo>
                    <a:pt x="1269" y="2207"/>
                  </a:lnTo>
                  <a:lnTo>
                    <a:pt x="1242" y="2207"/>
                  </a:lnTo>
                  <a:lnTo>
                    <a:pt x="1207" y="2202"/>
                  </a:lnTo>
                  <a:lnTo>
                    <a:pt x="1170" y="2194"/>
                  </a:lnTo>
                  <a:lnTo>
                    <a:pt x="1136" y="2180"/>
                  </a:lnTo>
                  <a:lnTo>
                    <a:pt x="1116" y="2168"/>
                  </a:lnTo>
                  <a:lnTo>
                    <a:pt x="1093" y="2150"/>
                  </a:lnTo>
                  <a:lnTo>
                    <a:pt x="1074" y="2135"/>
                  </a:lnTo>
                  <a:lnTo>
                    <a:pt x="1055" y="2114"/>
                  </a:lnTo>
                  <a:lnTo>
                    <a:pt x="1041" y="2094"/>
                  </a:lnTo>
                  <a:lnTo>
                    <a:pt x="1028" y="2069"/>
                  </a:lnTo>
                  <a:lnTo>
                    <a:pt x="1022" y="2042"/>
                  </a:lnTo>
                  <a:lnTo>
                    <a:pt x="1020" y="2022"/>
                  </a:lnTo>
                  <a:lnTo>
                    <a:pt x="1020" y="1993"/>
                  </a:lnTo>
                  <a:lnTo>
                    <a:pt x="1022" y="1970"/>
                  </a:lnTo>
                  <a:lnTo>
                    <a:pt x="1033" y="1945"/>
                  </a:lnTo>
                  <a:lnTo>
                    <a:pt x="1041" y="1915"/>
                  </a:lnTo>
                  <a:lnTo>
                    <a:pt x="1051" y="1887"/>
                  </a:lnTo>
                  <a:lnTo>
                    <a:pt x="1058" y="1862"/>
                  </a:lnTo>
                  <a:lnTo>
                    <a:pt x="1060" y="1838"/>
                  </a:lnTo>
                  <a:lnTo>
                    <a:pt x="1058" y="1819"/>
                  </a:lnTo>
                  <a:lnTo>
                    <a:pt x="1051" y="1800"/>
                  </a:lnTo>
                  <a:lnTo>
                    <a:pt x="1035" y="1777"/>
                  </a:lnTo>
                  <a:lnTo>
                    <a:pt x="1018" y="1761"/>
                  </a:lnTo>
                  <a:lnTo>
                    <a:pt x="997" y="1744"/>
                  </a:lnTo>
                  <a:lnTo>
                    <a:pt x="975" y="1731"/>
                  </a:lnTo>
                  <a:lnTo>
                    <a:pt x="952" y="1719"/>
                  </a:lnTo>
                  <a:lnTo>
                    <a:pt x="919" y="1709"/>
                  </a:lnTo>
                  <a:lnTo>
                    <a:pt x="890" y="1703"/>
                  </a:lnTo>
                  <a:lnTo>
                    <a:pt x="852" y="1697"/>
                  </a:lnTo>
                  <a:lnTo>
                    <a:pt x="819" y="1694"/>
                  </a:lnTo>
                  <a:lnTo>
                    <a:pt x="788" y="1687"/>
                  </a:lnTo>
                  <a:lnTo>
                    <a:pt x="751" y="1681"/>
                  </a:lnTo>
                  <a:lnTo>
                    <a:pt x="719" y="1672"/>
                  </a:lnTo>
                  <a:lnTo>
                    <a:pt x="682" y="1664"/>
                  </a:lnTo>
                  <a:lnTo>
                    <a:pt x="653" y="1654"/>
                  </a:lnTo>
                  <a:lnTo>
                    <a:pt x="630" y="1640"/>
                  </a:lnTo>
                  <a:lnTo>
                    <a:pt x="612" y="1622"/>
                  </a:lnTo>
                  <a:lnTo>
                    <a:pt x="599" y="1598"/>
                  </a:lnTo>
                  <a:lnTo>
                    <a:pt x="589" y="1567"/>
                  </a:lnTo>
                  <a:lnTo>
                    <a:pt x="587" y="1541"/>
                  </a:lnTo>
                  <a:lnTo>
                    <a:pt x="589" y="1513"/>
                  </a:lnTo>
                  <a:lnTo>
                    <a:pt x="593" y="1491"/>
                  </a:lnTo>
                  <a:lnTo>
                    <a:pt x="589" y="1465"/>
                  </a:lnTo>
                  <a:lnTo>
                    <a:pt x="578" y="1444"/>
                  </a:lnTo>
                  <a:lnTo>
                    <a:pt x="560" y="1422"/>
                  </a:lnTo>
                  <a:lnTo>
                    <a:pt x="541" y="1408"/>
                  </a:lnTo>
                  <a:lnTo>
                    <a:pt x="518" y="1394"/>
                  </a:lnTo>
                  <a:lnTo>
                    <a:pt x="487" y="1385"/>
                  </a:lnTo>
                  <a:lnTo>
                    <a:pt x="452" y="1375"/>
                  </a:lnTo>
                  <a:lnTo>
                    <a:pt x="414" y="1372"/>
                  </a:lnTo>
                  <a:lnTo>
                    <a:pt x="383" y="1369"/>
                  </a:lnTo>
                  <a:lnTo>
                    <a:pt x="348" y="1369"/>
                  </a:lnTo>
                  <a:lnTo>
                    <a:pt x="317" y="1372"/>
                  </a:lnTo>
                  <a:lnTo>
                    <a:pt x="286" y="1374"/>
                  </a:lnTo>
                  <a:lnTo>
                    <a:pt x="255" y="1377"/>
                  </a:lnTo>
                  <a:lnTo>
                    <a:pt x="224" y="1380"/>
                  </a:lnTo>
                  <a:lnTo>
                    <a:pt x="172" y="1380"/>
                  </a:lnTo>
                  <a:lnTo>
                    <a:pt x="139" y="1378"/>
                  </a:lnTo>
                  <a:lnTo>
                    <a:pt x="103" y="1372"/>
                  </a:lnTo>
                  <a:lnTo>
                    <a:pt x="78" y="1363"/>
                  </a:lnTo>
                  <a:lnTo>
                    <a:pt x="51" y="1347"/>
                  </a:lnTo>
                  <a:lnTo>
                    <a:pt x="33" y="1330"/>
                  </a:lnTo>
                  <a:lnTo>
                    <a:pt x="20" y="1311"/>
                  </a:lnTo>
                  <a:lnTo>
                    <a:pt x="6" y="1275"/>
                  </a:lnTo>
                  <a:lnTo>
                    <a:pt x="4" y="1237"/>
                  </a:lnTo>
                  <a:lnTo>
                    <a:pt x="2" y="1199"/>
                  </a:lnTo>
                  <a:lnTo>
                    <a:pt x="0" y="1152"/>
                  </a:lnTo>
                  <a:lnTo>
                    <a:pt x="4" y="1111"/>
                  </a:lnTo>
                  <a:lnTo>
                    <a:pt x="6" y="1068"/>
                  </a:lnTo>
                  <a:lnTo>
                    <a:pt x="8" y="1028"/>
                  </a:lnTo>
                  <a:lnTo>
                    <a:pt x="12" y="987"/>
                  </a:lnTo>
                  <a:lnTo>
                    <a:pt x="18" y="956"/>
                  </a:lnTo>
                  <a:lnTo>
                    <a:pt x="24" y="922"/>
                  </a:lnTo>
                  <a:lnTo>
                    <a:pt x="33" y="895"/>
                  </a:lnTo>
                  <a:lnTo>
                    <a:pt x="45" y="878"/>
                  </a:lnTo>
                  <a:lnTo>
                    <a:pt x="64" y="860"/>
                  </a:lnTo>
                  <a:lnTo>
                    <a:pt x="83" y="849"/>
                  </a:lnTo>
                  <a:lnTo>
                    <a:pt x="107" y="837"/>
                  </a:lnTo>
                  <a:lnTo>
                    <a:pt x="130" y="834"/>
                  </a:lnTo>
                  <a:lnTo>
                    <a:pt x="159" y="829"/>
                  </a:lnTo>
                  <a:lnTo>
                    <a:pt x="197" y="827"/>
                  </a:lnTo>
                  <a:lnTo>
                    <a:pt x="230" y="829"/>
                  </a:lnTo>
                  <a:lnTo>
                    <a:pt x="275" y="834"/>
                  </a:lnTo>
                  <a:lnTo>
                    <a:pt x="315" y="835"/>
                  </a:lnTo>
                  <a:lnTo>
                    <a:pt x="348" y="837"/>
                  </a:lnTo>
                  <a:lnTo>
                    <a:pt x="394" y="838"/>
                  </a:lnTo>
                  <a:lnTo>
                    <a:pt x="441" y="834"/>
                  </a:lnTo>
                  <a:lnTo>
                    <a:pt x="481" y="827"/>
                  </a:lnTo>
                  <a:lnTo>
                    <a:pt x="518" y="816"/>
                  </a:lnTo>
                  <a:lnTo>
                    <a:pt x="543" y="805"/>
                  </a:lnTo>
                  <a:lnTo>
                    <a:pt x="568" y="788"/>
                  </a:lnTo>
                  <a:lnTo>
                    <a:pt x="587" y="766"/>
                  </a:lnTo>
                  <a:lnTo>
                    <a:pt x="599" y="744"/>
                  </a:lnTo>
                  <a:lnTo>
                    <a:pt x="603" y="721"/>
                  </a:lnTo>
                  <a:lnTo>
                    <a:pt x="601" y="703"/>
                  </a:lnTo>
                  <a:lnTo>
                    <a:pt x="599" y="670"/>
                  </a:lnTo>
                  <a:lnTo>
                    <a:pt x="601" y="638"/>
                  </a:lnTo>
                  <a:lnTo>
                    <a:pt x="609" y="612"/>
                  </a:lnTo>
                  <a:lnTo>
                    <a:pt x="620" y="589"/>
                  </a:lnTo>
                  <a:lnTo>
                    <a:pt x="634" y="572"/>
                  </a:lnTo>
                  <a:lnTo>
                    <a:pt x="663" y="554"/>
                  </a:lnTo>
                  <a:lnTo>
                    <a:pt x="695" y="542"/>
                  </a:lnTo>
                  <a:lnTo>
                    <a:pt x="734" y="532"/>
                  </a:lnTo>
                  <a:lnTo>
                    <a:pt x="773" y="525"/>
                  </a:lnTo>
                  <a:lnTo>
                    <a:pt x="807" y="518"/>
                  </a:lnTo>
                  <a:lnTo>
                    <a:pt x="848" y="514"/>
                  </a:lnTo>
                  <a:lnTo>
                    <a:pt x="887" y="507"/>
                  </a:lnTo>
                  <a:lnTo>
                    <a:pt x="933" y="498"/>
                  </a:lnTo>
                  <a:lnTo>
                    <a:pt x="977" y="484"/>
                  </a:lnTo>
                  <a:lnTo>
                    <a:pt x="1014" y="462"/>
                  </a:lnTo>
                  <a:close/>
                </a:path>
              </a:pathLst>
            </a:custGeom>
            <a:solidFill>
              <a:schemeClr val="hlink"/>
            </a:solidFill>
            <a:ln w="26988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3269" name="Text Box 4"/>
            <p:cNvSpPr txBox="1">
              <a:spLocks noChangeArrowheads="1"/>
            </p:cNvSpPr>
            <p:nvPr/>
          </p:nvSpPr>
          <p:spPr bwMode="auto">
            <a:xfrm>
              <a:off x="1833" y="1467"/>
              <a:ext cx="244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20000"/>
                </a:spcBef>
              </a:pPr>
              <a:r>
                <a:rPr lang="th-TH" sz="3600" b="1">
                  <a:latin typeface="Times New Roman" pitchFamily="18" charset="0"/>
                </a:rPr>
                <a:t>	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2565400"/>
            <a:ext cx="4787900" cy="4772025"/>
            <a:chOff x="476" y="1434"/>
            <a:chExt cx="2563" cy="2425"/>
          </a:xfrm>
        </p:grpSpPr>
        <p:sp>
          <p:nvSpPr>
            <p:cNvPr id="53266" name="Freeform 6"/>
            <p:cNvSpPr>
              <a:spLocks/>
            </p:cNvSpPr>
            <p:nvPr/>
          </p:nvSpPr>
          <p:spPr bwMode="auto">
            <a:xfrm>
              <a:off x="476" y="1434"/>
              <a:ext cx="2563" cy="2178"/>
            </a:xfrm>
            <a:custGeom>
              <a:avLst/>
              <a:gdLst>
                <a:gd name="T0" fmla="*/ 2563 w 2391"/>
                <a:gd name="T1" fmla="*/ 2178 h 1761"/>
                <a:gd name="T2" fmla="*/ 0 w 2391"/>
                <a:gd name="T3" fmla="*/ 439 h 1761"/>
                <a:gd name="T4" fmla="*/ 230 w 2391"/>
                <a:gd name="T5" fmla="*/ 423 h 1761"/>
                <a:gd name="T6" fmla="*/ 237 w 2391"/>
                <a:gd name="T7" fmla="*/ 385 h 1761"/>
                <a:gd name="T8" fmla="*/ 226 w 2391"/>
                <a:gd name="T9" fmla="*/ 336 h 1761"/>
                <a:gd name="T10" fmla="*/ 209 w 2391"/>
                <a:gd name="T11" fmla="*/ 278 h 1761"/>
                <a:gd name="T12" fmla="*/ 197 w 2391"/>
                <a:gd name="T13" fmla="*/ 221 h 1761"/>
                <a:gd name="T14" fmla="*/ 199 w 2391"/>
                <a:gd name="T15" fmla="*/ 169 h 1761"/>
                <a:gd name="T16" fmla="*/ 220 w 2391"/>
                <a:gd name="T17" fmla="*/ 116 h 1761"/>
                <a:gd name="T18" fmla="*/ 262 w 2391"/>
                <a:gd name="T19" fmla="*/ 74 h 1761"/>
                <a:gd name="T20" fmla="*/ 309 w 2391"/>
                <a:gd name="T21" fmla="*/ 40 h 1761"/>
                <a:gd name="T22" fmla="*/ 367 w 2391"/>
                <a:gd name="T23" fmla="*/ 14 h 1761"/>
                <a:gd name="T24" fmla="*/ 439 w 2391"/>
                <a:gd name="T25" fmla="*/ 2 h 1761"/>
                <a:gd name="T26" fmla="*/ 504 w 2391"/>
                <a:gd name="T27" fmla="*/ 0 h 1761"/>
                <a:gd name="T28" fmla="*/ 560 w 2391"/>
                <a:gd name="T29" fmla="*/ 6 h 1761"/>
                <a:gd name="T30" fmla="*/ 617 w 2391"/>
                <a:gd name="T31" fmla="*/ 21 h 1761"/>
                <a:gd name="T32" fmla="*/ 665 w 2391"/>
                <a:gd name="T33" fmla="*/ 48 h 1761"/>
                <a:gd name="T34" fmla="*/ 709 w 2391"/>
                <a:gd name="T35" fmla="*/ 89 h 1761"/>
                <a:gd name="T36" fmla="*/ 744 w 2391"/>
                <a:gd name="T37" fmla="*/ 135 h 1761"/>
                <a:gd name="T38" fmla="*/ 764 w 2391"/>
                <a:gd name="T39" fmla="*/ 197 h 1761"/>
                <a:gd name="T40" fmla="*/ 756 w 2391"/>
                <a:gd name="T41" fmla="*/ 258 h 1761"/>
                <a:gd name="T42" fmla="*/ 737 w 2391"/>
                <a:gd name="T43" fmla="*/ 320 h 1761"/>
                <a:gd name="T44" fmla="*/ 720 w 2391"/>
                <a:gd name="T45" fmla="*/ 382 h 1761"/>
                <a:gd name="T46" fmla="*/ 725 w 2391"/>
                <a:gd name="T47" fmla="*/ 412 h 1761"/>
                <a:gd name="T48" fmla="*/ 1156 w 2391"/>
                <a:gd name="T49" fmla="*/ 427 h 1761"/>
                <a:gd name="T50" fmla="*/ 1145 w 2391"/>
                <a:gd name="T51" fmla="*/ 542 h 1761"/>
                <a:gd name="T52" fmla="*/ 1149 w 2391"/>
                <a:gd name="T53" fmla="*/ 610 h 1761"/>
                <a:gd name="T54" fmla="*/ 1160 w 2391"/>
                <a:gd name="T55" fmla="*/ 679 h 1761"/>
                <a:gd name="T56" fmla="*/ 1189 w 2391"/>
                <a:gd name="T57" fmla="*/ 722 h 1761"/>
                <a:gd name="T58" fmla="*/ 1236 w 2391"/>
                <a:gd name="T59" fmla="*/ 753 h 1761"/>
                <a:gd name="T60" fmla="*/ 1294 w 2391"/>
                <a:gd name="T61" fmla="*/ 767 h 1761"/>
                <a:gd name="T62" fmla="*/ 1360 w 2391"/>
                <a:gd name="T63" fmla="*/ 769 h 1761"/>
                <a:gd name="T64" fmla="*/ 1425 w 2391"/>
                <a:gd name="T65" fmla="*/ 763 h 1761"/>
                <a:gd name="T66" fmla="*/ 1505 w 2391"/>
                <a:gd name="T67" fmla="*/ 756 h 1761"/>
                <a:gd name="T68" fmla="*/ 1588 w 2391"/>
                <a:gd name="T69" fmla="*/ 759 h 1761"/>
                <a:gd name="T70" fmla="*/ 1663 w 2391"/>
                <a:gd name="T71" fmla="*/ 777 h 1761"/>
                <a:gd name="T72" fmla="*/ 1725 w 2391"/>
                <a:gd name="T73" fmla="*/ 808 h 1761"/>
                <a:gd name="T74" fmla="*/ 1763 w 2391"/>
                <a:gd name="T75" fmla="*/ 855 h 1761"/>
                <a:gd name="T76" fmla="*/ 1778 w 2391"/>
                <a:gd name="T77" fmla="*/ 909 h 1761"/>
                <a:gd name="T78" fmla="*/ 1772 w 2391"/>
                <a:gd name="T79" fmla="*/ 971 h 1761"/>
                <a:gd name="T80" fmla="*/ 1778 w 2391"/>
                <a:gd name="T81" fmla="*/ 1029 h 1761"/>
                <a:gd name="T82" fmla="*/ 1803 w 2391"/>
                <a:gd name="T83" fmla="*/ 1080 h 1761"/>
                <a:gd name="T84" fmla="*/ 1847 w 2391"/>
                <a:gd name="T85" fmla="*/ 1114 h 1761"/>
                <a:gd name="T86" fmla="*/ 1921 w 2391"/>
                <a:gd name="T87" fmla="*/ 1135 h 1761"/>
                <a:gd name="T88" fmla="*/ 1990 w 2391"/>
                <a:gd name="T89" fmla="*/ 1151 h 1761"/>
                <a:gd name="T90" fmla="*/ 2072 w 2391"/>
                <a:gd name="T91" fmla="*/ 1165 h 1761"/>
                <a:gd name="T92" fmla="*/ 2141 w 2391"/>
                <a:gd name="T93" fmla="*/ 1185 h 1761"/>
                <a:gd name="T94" fmla="*/ 2196 w 2391"/>
                <a:gd name="T95" fmla="*/ 1212 h 1761"/>
                <a:gd name="T96" fmla="*/ 2244 w 2391"/>
                <a:gd name="T97" fmla="*/ 1252 h 1761"/>
                <a:gd name="T98" fmla="*/ 2273 w 2391"/>
                <a:gd name="T99" fmla="*/ 1301 h 1761"/>
                <a:gd name="T100" fmla="*/ 2275 w 2391"/>
                <a:gd name="T101" fmla="*/ 1369 h 1761"/>
                <a:gd name="T102" fmla="*/ 2259 w 2391"/>
                <a:gd name="T103" fmla="*/ 1435 h 1761"/>
                <a:gd name="T104" fmla="*/ 2236 w 2391"/>
                <a:gd name="T105" fmla="*/ 1513 h 1761"/>
                <a:gd name="T106" fmla="*/ 2232 w 2391"/>
                <a:gd name="T107" fmla="*/ 1568 h 1761"/>
                <a:gd name="T108" fmla="*/ 2248 w 2391"/>
                <a:gd name="T109" fmla="*/ 1636 h 1761"/>
                <a:gd name="T110" fmla="*/ 2277 w 2391"/>
                <a:gd name="T111" fmla="*/ 1683 h 1761"/>
                <a:gd name="T112" fmla="*/ 2323 w 2391"/>
                <a:gd name="T113" fmla="*/ 1734 h 1761"/>
                <a:gd name="T114" fmla="*/ 2385 w 2391"/>
                <a:gd name="T115" fmla="*/ 1772 h 1761"/>
                <a:gd name="T116" fmla="*/ 2450 w 2391"/>
                <a:gd name="T117" fmla="*/ 1790 h 1761"/>
                <a:gd name="T118" fmla="*/ 2523 w 2391"/>
                <a:gd name="T119" fmla="*/ 1796 h 17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91"/>
                <a:gd name="T181" fmla="*/ 0 h 1761"/>
                <a:gd name="T182" fmla="*/ 2391 w 2391"/>
                <a:gd name="T183" fmla="*/ 1761 h 17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91" h="1761">
                  <a:moveTo>
                    <a:pt x="2391" y="1450"/>
                  </a:moveTo>
                  <a:lnTo>
                    <a:pt x="2391" y="1761"/>
                  </a:lnTo>
                  <a:lnTo>
                    <a:pt x="2" y="1761"/>
                  </a:lnTo>
                  <a:lnTo>
                    <a:pt x="0" y="355"/>
                  </a:lnTo>
                  <a:lnTo>
                    <a:pt x="207" y="355"/>
                  </a:lnTo>
                  <a:lnTo>
                    <a:pt x="215" y="342"/>
                  </a:lnTo>
                  <a:lnTo>
                    <a:pt x="221" y="325"/>
                  </a:lnTo>
                  <a:lnTo>
                    <a:pt x="221" y="311"/>
                  </a:lnTo>
                  <a:lnTo>
                    <a:pt x="219" y="294"/>
                  </a:lnTo>
                  <a:lnTo>
                    <a:pt x="211" y="272"/>
                  </a:lnTo>
                  <a:lnTo>
                    <a:pt x="203" y="243"/>
                  </a:lnTo>
                  <a:lnTo>
                    <a:pt x="195" y="225"/>
                  </a:lnTo>
                  <a:lnTo>
                    <a:pt x="186" y="201"/>
                  </a:lnTo>
                  <a:lnTo>
                    <a:pt x="184" y="179"/>
                  </a:lnTo>
                  <a:lnTo>
                    <a:pt x="184" y="157"/>
                  </a:lnTo>
                  <a:lnTo>
                    <a:pt x="186" y="137"/>
                  </a:lnTo>
                  <a:lnTo>
                    <a:pt x="195" y="115"/>
                  </a:lnTo>
                  <a:lnTo>
                    <a:pt x="205" y="94"/>
                  </a:lnTo>
                  <a:lnTo>
                    <a:pt x="221" y="79"/>
                  </a:lnTo>
                  <a:lnTo>
                    <a:pt x="244" y="60"/>
                  </a:lnTo>
                  <a:lnTo>
                    <a:pt x="265" y="46"/>
                  </a:lnTo>
                  <a:lnTo>
                    <a:pt x="288" y="32"/>
                  </a:lnTo>
                  <a:lnTo>
                    <a:pt x="313" y="21"/>
                  </a:lnTo>
                  <a:lnTo>
                    <a:pt x="342" y="11"/>
                  </a:lnTo>
                  <a:lnTo>
                    <a:pt x="375" y="5"/>
                  </a:lnTo>
                  <a:lnTo>
                    <a:pt x="410" y="2"/>
                  </a:lnTo>
                  <a:lnTo>
                    <a:pt x="439" y="0"/>
                  </a:lnTo>
                  <a:lnTo>
                    <a:pt x="470" y="0"/>
                  </a:lnTo>
                  <a:lnTo>
                    <a:pt x="499" y="2"/>
                  </a:lnTo>
                  <a:lnTo>
                    <a:pt x="522" y="5"/>
                  </a:lnTo>
                  <a:lnTo>
                    <a:pt x="549" y="11"/>
                  </a:lnTo>
                  <a:lnTo>
                    <a:pt x="576" y="17"/>
                  </a:lnTo>
                  <a:lnTo>
                    <a:pt x="597" y="27"/>
                  </a:lnTo>
                  <a:lnTo>
                    <a:pt x="620" y="39"/>
                  </a:lnTo>
                  <a:lnTo>
                    <a:pt x="641" y="55"/>
                  </a:lnTo>
                  <a:lnTo>
                    <a:pt x="661" y="72"/>
                  </a:lnTo>
                  <a:lnTo>
                    <a:pt x="680" y="90"/>
                  </a:lnTo>
                  <a:lnTo>
                    <a:pt x="694" y="109"/>
                  </a:lnTo>
                  <a:lnTo>
                    <a:pt x="705" y="132"/>
                  </a:lnTo>
                  <a:lnTo>
                    <a:pt x="713" y="159"/>
                  </a:lnTo>
                  <a:lnTo>
                    <a:pt x="713" y="184"/>
                  </a:lnTo>
                  <a:lnTo>
                    <a:pt x="705" y="209"/>
                  </a:lnTo>
                  <a:lnTo>
                    <a:pt x="697" y="234"/>
                  </a:lnTo>
                  <a:lnTo>
                    <a:pt x="688" y="259"/>
                  </a:lnTo>
                  <a:lnTo>
                    <a:pt x="678" y="287"/>
                  </a:lnTo>
                  <a:lnTo>
                    <a:pt x="672" y="309"/>
                  </a:lnTo>
                  <a:lnTo>
                    <a:pt x="672" y="322"/>
                  </a:lnTo>
                  <a:lnTo>
                    <a:pt x="676" y="333"/>
                  </a:lnTo>
                  <a:lnTo>
                    <a:pt x="682" y="345"/>
                  </a:lnTo>
                  <a:lnTo>
                    <a:pt x="1078" y="345"/>
                  </a:lnTo>
                  <a:lnTo>
                    <a:pt x="1070" y="404"/>
                  </a:lnTo>
                  <a:lnTo>
                    <a:pt x="1068" y="438"/>
                  </a:lnTo>
                  <a:lnTo>
                    <a:pt x="1070" y="466"/>
                  </a:lnTo>
                  <a:lnTo>
                    <a:pt x="1072" y="493"/>
                  </a:lnTo>
                  <a:lnTo>
                    <a:pt x="1076" y="521"/>
                  </a:lnTo>
                  <a:lnTo>
                    <a:pt x="1082" y="549"/>
                  </a:lnTo>
                  <a:lnTo>
                    <a:pt x="1095" y="568"/>
                  </a:lnTo>
                  <a:lnTo>
                    <a:pt x="1109" y="584"/>
                  </a:lnTo>
                  <a:lnTo>
                    <a:pt x="1128" y="598"/>
                  </a:lnTo>
                  <a:lnTo>
                    <a:pt x="1153" y="609"/>
                  </a:lnTo>
                  <a:lnTo>
                    <a:pt x="1180" y="617"/>
                  </a:lnTo>
                  <a:lnTo>
                    <a:pt x="1207" y="620"/>
                  </a:lnTo>
                  <a:lnTo>
                    <a:pt x="1236" y="622"/>
                  </a:lnTo>
                  <a:lnTo>
                    <a:pt x="1269" y="622"/>
                  </a:lnTo>
                  <a:lnTo>
                    <a:pt x="1304" y="619"/>
                  </a:lnTo>
                  <a:lnTo>
                    <a:pt x="1329" y="617"/>
                  </a:lnTo>
                  <a:lnTo>
                    <a:pt x="1367" y="614"/>
                  </a:lnTo>
                  <a:lnTo>
                    <a:pt x="1404" y="611"/>
                  </a:lnTo>
                  <a:lnTo>
                    <a:pt x="1445" y="611"/>
                  </a:lnTo>
                  <a:lnTo>
                    <a:pt x="1481" y="614"/>
                  </a:lnTo>
                  <a:lnTo>
                    <a:pt x="1516" y="619"/>
                  </a:lnTo>
                  <a:lnTo>
                    <a:pt x="1551" y="628"/>
                  </a:lnTo>
                  <a:lnTo>
                    <a:pt x="1580" y="637"/>
                  </a:lnTo>
                  <a:lnTo>
                    <a:pt x="1609" y="653"/>
                  </a:lnTo>
                  <a:lnTo>
                    <a:pt x="1628" y="670"/>
                  </a:lnTo>
                  <a:lnTo>
                    <a:pt x="1645" y="691"/>
                  </a:lnTo>
                  <a:lnTo>
                    <a:pt x="1655" y="713"/>
                  </a:lnTo>
                  <a:lnTo>
                    <a:pt x="1659" y="735"/>
                  </a:lnTo>
                  <a:lnTo>
                    <a:pt x="1655" y="760"/>
                  </a:lnTo>
                  <a:lnTo>
                    <a:pt x="1653" y="785"/>
                  </a:lnTo>
                  <a:lnTo>
                    <a:pt x="1655" y="810"/>
                  </a:lnTo>
                  <a:lnTo>
                    <a:pt x="1659" y="832"/>
                  </a:lnTo>
                  <a:lnTo>
                    <a:pt x="1669" y="852"/>
                  </a:lnTo>
                  <a:lnTo>
                    <a:pt x="1682" y="873"/>
                  </a:lnTo>
                  <a:lnTo>
                    <a:pt x="1698" y="887"/>
                  </a:lnTo>
                  <a:lnTo>
                    <a:pt x="1723" y="901"/>
                  </a:lnTo>
                  <a:lnTo>
                    <a:pt x="1757" y="910"/>
                  </a:lnTo>
                  <a:lnTo>
                    <a:pt x="1792" y="918"/>
                  </a:lnTo>
                  <a:lnTo>
                    <a:pt x="1821" y="925"/>
                  </a:lnTo>
                  <a:lnTo>
                    <a:pt x="1856" y="931"/>
                  </a:lnTo>
                  <a:lnTo>
                    <a:pt x="1898" y="937"/>
                  </a:lnTo>
                  <a:lnTo>
                    <a:pt x="1933" y="942"/>
                  </a:lnTo>
                  <a:lnTo>
                    <a:pt x="1968" y="950"/>
                  </a:lnTo>
                  <a:lnTo>
                    <a:pt x="1997" y="958"/>
                  </a:lnTo>
                  <a:lnTo>
                    <a:pt x="2026" y="967"/>
                  </a:lnTo>
                  <a:lnTo>
                    <a:pt x="2049" y="980"/>
                  </a:lnTo>
                  <a:lnTo>
                    <a:pt x="2068" y="992"/>
                  </a:lnTo>
                  <a:lnTo>
                    <a:pt x="2093" y="1012"/>
                  </a:lnTo>
                  <a:lnTo>
                    <a:pt x="2107" y="1031"/>
                  </a:lnTo>
                  <a:lnTo>
                    <a:pt x="2120" y="1052"/>
                  </a:lnTo>
                  <a:lnTo>
                    <a:pt x="2126" y="1080"/>
                  </a:lnTo>
                  <a:lnTo>
                    <a:pt x="2122" y="1107"/>
                  </a:lnTo>
                  <a:lnTo>
                    <a:pt x="2115" y="1130"/>
                  </a:lnTo>
                  <a:lnTo>
                    <a:pt x="2107" y="1160"/>
                  </a:lnTo>
                  <a:lnTo>
                    <a:pt x="2097" y="1193"/>
                  </a:lnTo>
                  <a:lnTo>
                    <a:pt x="2086" y="1223"/>
                  </a:lnTo>
                  <a:lnTo>
                    <a:pt x="2082" y="1248"/>
                  </a:lnTo>
                  <a:lnTo>
                    <a:pt x="2082" y="1268"/>
                  </a:lnTo>
                  <a:lnTo>
                    <a:pt x="2088" y="1298"/>
                  </a:lnTo>
                  <a:lnTo>
                    <a:pt x="2097" y="1323"/>
                  </a:lnTo>
                  <a:lnTo>
                    <a:pt x="2109" y="1342"/>
                  </a:lnTo>
                  <a:lnTo>
                    <a:pt x="2124" y="1361"/>
                  </a:lnTo>
                  <a:lnTo>
                    <a:pt x="2145" y="1381"/>
                  </a:lnTo>
                  <a:lnTo>
                    <a:pt x="2167" y="1402"/>
                  </a:lnTo>
                  <a:lnTo>
                    <a:pt x="2194" y="1419"/>
                  </a:lnTo>
                  <a:lnTo>
                    <a:pt x="2225" y="1433"/>
                  </a:lnTo>
                  <a:lnTo>
                    <a:pt x="2254" y="1441"/>
                  </a:lnTo>
                  <a:lnTo>
                    <a:pt x="2286" y="1447"/>
                  </a:lnTo>
                  <a:lnTo>
                    <a:pt x="2317" y="1450"/>
                  </a:lnTo>
                  <a:lnTo>
                    <a:pt x="2354" y="1452"/>
                  </a:lnTo>
                  <a:lnTo>
                    <a:pt x="2391" y="1450"/>
                  </a:lnTo>
                  <a:close/>
                </a:path>
              </a:pathLst>
            </a:custGeom>
            <a:gradFill rotWithShape="1">
              <a:gsLst>
                <a:gs pos="0">
                  <a:srgbClr val="8C3D91"/>
                </a:gs>
                <a:gs pos="12000">
                  <a:srgbClr val="7005D4"/>
                </a:gs>
                <a:gs pos="30000">
                  <a:srgbClr val="181CC7"/>
                </a:gs>
                <a:gs pos="60001">
                  <a:srgbClr val="0A128C"/>
                </a:gs>
                <a:gs pos="100000">
                  <a:srgbClr val="000000"/>
                </a:gs>
              </a:gsLst>
              <a:path path="rect">
                <a:fillToRect l="50000" t="50000" r="50000" b="50000"/>
              </a:path>
            </a:gradFill>
            <a:ln w="26988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3267" name="Text Box 7"/>
            <p:cNvSpPr txBox="1">
              <a:spLocks noChangeArrowheads="1"/>
            </p:cNvSpPr>
            <p:nvPr/>
          </p:nvSpPr>
          <p:spPr bwMode="auto">
            <a:xfrm>
              <a:off x="521" y="2432"/>
              <a:ext cx="1769" cy="1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ctr" eaLnBrk="0" hangingPunct="0">
                <a:lnSpc>
                  <a:spcPct val="90000"/>
                </a:lnSpc>
                <a:tabLst>
                  <a:tab pos="723900" algn="l"/>
                </a:tabLst>
              </a:pPr>
              <a:r>
                <a:rPr lang="en-US" sz="3600" b="1">
                  <a:solidFill>
                    <a:srgbClr val="FFFF00"/>
                  </a:solidFill>
                  <a:latin typeface="Angsana New" pitchFamily="18" charset="-34"/>
                </a:rPr>
                <a:t>   </a:t>
              </a:r>
              <a:r>
                <a:rPr lang="th-TH" sz="3600" b="1">
                  <a:solidFill>
                    <a:srgbClr val="FFFF00"/>
                  </a:solidFill>
                  <a:latin typeface="Angsana New" pitchFamily="18" charset="-34"/>
                </a:rPr>
                <a:t>3. การสร้างระบบการควบคุมและลงโทษทางสังคม               (</a:t>
              </a:r>
              <a:r>
                <a:rPr lang="en-US" sz="3600" b="1">
                  <a:solidFill>
                    <a:srgbClr val="FFFF00"/>
                  </a:solidFill>
                  <a:latin typeface="Angsana New" pitchFamily="18" charset="-34"/>
                </a:rPr>
                <a:t>Social sanction</a:t>
              </a:r>
              <a:r>
                <a:rPr lang="th-TH" sz="3600" b="1">
                  <a:solidFill>
                    <a:srgbClr val="FFFF00"/>
                  </a:solidFill>
                  <a:latin typeface="Angsana New" pitchFamily="18" charset="-34"/>
                </a:rPr>
                <a:t>)</a:t>
              </a:r>
            </a:p>
            <a:p>
              <a:pPr marL="457200" indent="-457200" algn="ctr" eaLnBrk="0" hangingPunct="0">
                <a:lnSpc>
                  <a:spcPct val="90000"/>
                </a:lnSpc>
                <a:tabLst>
                  <a:tab pos="723900" algn="l"/>
                </a:tabLst>
              </a:pPr>
              <a:endParaRPr lang="th-TH" sz="3600" b="1">
                <a:latin typeface="Angsana New" pitchFamily="18" charset="-34"/>
              </a:endParaRPr>
            </a:p>
            <a:p>
              <a:pPr marL="457200" indent="-457200" algn="ctr" eaLnBrk="0" hangingPunct="0">
                <a:lnSpc>
                  <a:spcPct val="90000"/>
                </a:lnSpc>
                <a:tabLst>
                  <a:tab pos="723900" algn="l"/>
                </a:tabLst>
              </a:pPr>
              <a:r>
                <a:rPr lang="th-TH" sz="1800">
                  <a:latin typeface="Tahoma" pitchFamily="34" charset="0"/>
                </a:rPr>
                <a:t> 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-36513" y="0"/>
            <a:ext cx="4464051" cy="3644900"/>
            <a:chOff x="431" y="0"/>
            <a:chExt cx="2608" cy="1860"/>
          </a:xfrm>
        </p:grpSpPr>
        <p:sp>
          <p:nvSpPr>
            <p:cNvPr id="53264" name="Freeform 10"/>
            <p:cNvSpPr>
              <a:spLocks/>
            </p:cNvSpPr>
            <p:nvPr/>
          </p:nvSpPr>
          <p:spPr bwMode="auto">
            <a:xfrm>
              <a:off x="467" y="0"/>
              <a:ext cx="2572" cy="1860"/>
            </a:xfrm>
            <a:custGeom>
              <a:avLst/>
              <a:gdLst>
                <a:gd name="T0" fmla="*/ 2572 w 2402"/>
                <a:gd name="T1" fmla="*/ 0 h 1475"/>
                <a:gd name="T2" fmla="*/ 2 w 2402"/>
                <a:gd name="T3" fmla="*/ 1860 h 1475"/>
                <a:gd name="T4" fmla="*/ 242 w 2402"/>
                <a:gd name="T5" fmla="*/ 1825 h 1475"/>
                <a:gd name="T6" fmla="*/ 234 w 2402"/>
                <a:gd name="T7" fmla="*/ 1764 h 1475"/>
                <a:gd name="T8" fmla="*/ 209 w 2402"/>
                <a:gd name="T9" fmla="*/ 1681 h 1475"/>
                <a:gd name="T10" fmla="*/ 199 w 2402"/>
                <a:gd name="T11" fmla="*/ 1613 h 1475"/>
                <a:gd name="T12" fmla="*/ 217 w 2402"/>
                <a:gd name="T13" fmla="*/ 1543 h 1475"/>
                <a:gd name="T14" fmla="*/ 271 w 2402"/>
                <a:gd name="T15" fmla="*/ 1484 h 1475"/>
                <a:gd name="T16" fmla="*/ 337 w 2402"/>
                <a:gd name="T17" fmla="*/ 1441 h 1475"/>
                <a:gd name="T18" fmla="*/ 418 w 2402"/>
                <a:gd name="T19" fmla="*/ 1419 h 1475"/>
                <a:gd name="T20" fmla="*/ 532 w 2402"/>
                <a:gd name="T21" fmla="*/ 1421 h 1475"/>
                <a:gd name="T22" fmla="*/ 608 w 2402"/>
                <a:gd name="T23" fmla="*/ 1435 h 1475"/>
                <a:gd name="T24" fmla="*/ 683 w 2402"/>
                <a:gd name="T25" fmla="*/ 1483 h 1475"/>
                <a:gd name="T26" fmla="*/ 735 w 2402"/>
                <a:gd name="T27" fmla="*/ 1540 h 1475"/>
                <a:gd name="T28" fmla="*/ 757 w 2402"/>
                <a:gd name="T29" fmla="*/ 1601 h 1475"/>
                <a:gd name="T30" fmla="*/ 753 w 2402"/>
                <a:gd name="T31" fmla="*/ 1668 h 1475"/>
                <a:gd name="T32" fmla="*/ 735 w 2402"/>
                <a:gd name="T33" fmla="*/ 1730 h 1475"/>
                <a:gd name="T34" fmla="*/ 717 w 2402"/>
                <a:gd name="T35" fmla="*/ 1793 h 1475"/>
                <a:gd name="T36" fmla="*/ 726 w 2402"/>
                <a:gd name="T37" fmla="*/ 1852 h 1475"/>
                <a:gd name="T38" fmla="*/ 1152 w 2402"/>
                <a:gd name="T39" fmla="*/ 1787 h 1475"/>
                <a:gd name="T40" fmla="*/ 1156 w 2402"/>
                <a:gd name="T41" fmla="*/ 1704 h 1475"/>
                <a:gd name="T42" fmla="*/ 1164 w 2402"/>
                <a:gd name="T43" fmla="*/ 1636 h 1475"/>
                <a:gd name="T44" fmla="*/ 1183 w 2402"/>
                <a:gd name="T45" fmla="*/ 1575 h 1475"/>
                <a:gd name="T46" fmla="*/ 1221 w 2402"/>
                <a:gd name="T47" fmla="*/ 1536 h 1475"/>
                <a:gd name="T48" fmla="*/ 1274 w 2402"/>
                <a:gd name="T49" fmla="*/ 1514 h 1475"/>
                <a:gd name="T50" fmla="*/ 1334 w 2402"/>
                <a:gd name="T51" fmla="*/ 1508 h 1475"/>
                <a:gd name="T52" fmla="*/ 1408 w 2402"/>
                <a:gd name="T53" fmla="*/ 1511 h 1475"/>
                <a:gd name="T54" fmla="*/ 1474 w 2402"/>
                <a:gd name="T55" fmla="*/ 1516 h 1475"/>
                <a:gd name="T56" fmla="*/ 1559 w 2402"/>
                <a:gd name="T57" fmla="*/ 1521 h 1475"/>
                <a:gd name="T58" fmla="*/ 1634 w 2402"/>
                <a:gd name="T59" fmla="*/ 1511 h 1475"/>
                <a:gd name="T60" fmla="*/ 1704 w 2402"/>
                <a:gd name="T61" fmla="*/ 1488 h 1475"/>
                <a:gd name="T62" fmla="*/ 1754 w 2402"/>
                <a:gd name="T63" fmla="*/ 1446 h 1475"/>
                <a:gd name="T64" fmla="*/ 1783 w 2402"/>
                <a:gd name="T65" fmla="*/ 1396 h 1475"/>
                <a:gd name="T66" fmla="*/ 1783 w 2402"/>
                <a:gd name="T67" fmla="*/ 1337 h 1475"/>
                <a:gd name="T68" fmla="*/ 1783 w 2402"/>
                <a:gd name="T69" fmla="*/ 1271 h 1475"/>
                <a:gd name="T70" fmla="*/ 1799 w 2402"/>
                <a:gd name="T71" fmla="*/ 1217 h 1475"/>
                <a:gd name="T72" fmla="*/ 1830 w 2402"/>
                <a:gd name="T73" fmla="*/ 1174 h 1475"/>
                <a:gd name="T74" fmla="*/ 1894 w 2402"/>
                <a:gd name="T75" fmla="*/ 1144 h 1475"/>
                <a:gd name="T76" fmla="*/ 1963 w 2402"/>
                <a:gd name="T77" fmla="*/ 1126 h 1475"/>
                <a:gd name="T78" fmla="*/ 2045 w 2402"/>
                <a:gd name="T79" fmla="*/ 1111 h 1475"/>
                <a:gd name="T80" fmla="*/ 2119 w 2402"/>
                <a:gd name="T81" fmla="*/ 1095 h 1475"/>
                <a:gd name="T82" fmla="*/ 2181 w 2402"/>
                <a:gd name="T83" fmla="*/ 1073 h 1475"/>
                <a:gd name="T84" fmla="*/ 2227 w 2402"/>
                <a:gd name="T85" fmla="*/ 1042 h 1475"/>
                <a:gd name="T86" fmla="*/ 2268 w 2402"/>
                <a:gd name="T87" fmla="*/ 992 h 1475"/>
                <a:gd name="T88" fmla="*/ 2287 w 2402"/>
                <a:gd name="T89" fmla="*/ 928 h 1475"/>
                <a:gd name="T90" fmla="*/ 2279 w 2402"/>
                <a:gd name="T91" fmla="*/ 868 h 1475"/>
                <a:gd name="T92" fmla="*/ 2256 w 2402"/>
                <a:gd name="T93" fmla="*/ 788 h 1475"/>
                <a:gd name="T94" fmla="*/ 2243 w 2402"/>
                <a:gd name="T95" fmla="*/ 721 h 1475"/>
                <a:gd name="T96" fmla="*/ 2248 w 2402"/>
                <a:gd name="T97" fmla="*/ 656 h 1475"/>
                <a:gd name="T98" fmla="*/ 2270 w 2402"/>
                <a:gd name="T99" fmla="*/ 600 h 1475"/>
                <a:gd name="T100" fmla="*/ 2308 w 2402"/>
                <a:gd name="T101" fmla="*/ 551 h 1475"/>
                <a:gd name="T102" fmla="*/ 2363 w 2402"/>
                <a:gd name="T103" fmla="*/ 503 h 1475"/>
                <a:gd name="T104" fmla="*/ 2427 w 2402"/>
                <a:gd name="T105" fmla="*/ 475 h 1475"/>
                <a:gd name="T106" fmla="*/ 2492 w 2402"/>
                <a:gd name="T107" fmla="*/ 463 h 1475"/>
                <a:gd name="T108" fmla="*/ 2572 w 2402"/>
                <a:gd name="T109" fmla="*/ 463 h 14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2"/>
                <a:gd name="T166" fmla="*/ 0 h 1475"/>
                <a:gd name="T167" fmla="*/ 2402 w 2402"/>
                <a:gd name="T168" fmla="*/ 1475 h 14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2" h="1475">
                  <a:moveTo>
                    <a:pt x="2402" y="367"/>
                  </a:moveTo>
                  <a:lnTo>
                    <a:pt x="2402" y="0"/>
                  </a:lnTo>
                  <a:lnTo>
                    <a:pt x="0" y="0"/>
                  </a:lnTo>
                  <a:lnTo>
                    <a:pt x="2" y="1475"/>
                  </a:lnTo>
                  <a:lnTo>
                    <a:pt x="215" y="1475"/>
                  </a:lnTo>
                  <a:lnTo>
                    <a:pt x="226" y="1447"/>
                  </a:lnTo>
                  <a:lnTo>
                    <a:pt x="226" y="1427"/>
                  </a:lnTo>
                  <a:lnTo>
                    <a:pt x="219" y="1399"/>
                  </a:lnTo>
                  <a:lnTo>
                    <a:pt x="207" y="1369"/>
                  </a:lnTo>
                  <a:lnTo>
                    <a:pt x="195" y="1333"/>
                  </a:lnTo>
                  <a:lnTo>
                    <a:pt x="188" y="1304"/>
                  </a:lnTo>
                  <a:lnTo>
                    <a:pt x="186" y="1279"/>
                  </a:lnTo>
                  <a:lnTo>
                    <a:pt x="192" y="1251"/>
                  </a:lnTo>
                  <a:lnTo>
                    <a:pt x="203" y="1224"/>
                  </a:lnTo>
                  <a:lnTo>
                    <a:pt x="226" y="1198"/>
                  </a:lnTo>
                  <a:lnTo>
                    <a:pt x="253" y="1177"/>
                  </a:lnTo>
                  <a:lnTo>
                    <a:pt x="282" y="1157"/>
                  </a:lnTo>
                  <a:lnTo>
                    <a:pt x="315" y="1143"/>
                  </a:lnTo>
                  <a:lnTo>
                    <a:pt x="354" y="1130"/>
                  </a:lnTo>
                  <a:lnTo>
                    <a:pt x="390" y="1125"/>
                  </a:lnTo>
                  <a:lnTo>
                    <a:pt x="439" y="1124"/>
                  </a:lnTo>
                  <a:lnTo>
                    <a:pt x="497" y="1127"/>
                  </a:lnTo>
                  <a:lnTo>
                    <a:pt x="535" y="1130"/>
                  </a:lnTo>
                  <a:lnTo>
                    <a:pt x="568" y="1138"/>
                  </a:lnTo>
                  <a:lnTo>
                    <a:pt x="599" y="1152"/>
                  </a:lnTo>
                  <a:lnTo>
                    <a:pt x="638" y="1176"/>
                  </a:lnTo>
                  <a:lnTo>
                    <a:pt x="663" y="1198"/>
                  </a:lnTo>
                  <a:lnTo>
                    <a:pt x="686" y="1221"/>
                  </a:lnTo>
                  <a:lnTo>
                    <a:pt x="699" y="1246"/>
                  </a:lnTo>
                  <a:lnTo>
                    <a:pt x="707" y="1270"/>
                  </a:lnTo>
                  <a:lnTo>
                    <a:pt x="707" y="1297"/>
                  </a:lnTo>
                  <a:lnTo>
                    <a:pt x="703" y="1323"/>
                  </a:lnTo>
                  <a:lnTo>
                    <a:pt x="694" y="1348"/>
                  </a:lnTo>
                  <a:lnTo>
                    <a:pt x="686" y="1372"/>
                  </a:lnTo>
                  <a:lnTo>
                    <a:pt x="676" y="1397"/>
                  </a:lnTo>
                  <a:lnTo>
                    <a:pt x="670" y="1422"/>
                  </a:lnTo>
                  <a:lnTo>
                    <a:pt x="670" y="1444"/>
                  </a:lnTo>
                  <a:lnTo>
                    <a:pt x="678" y="1469"/>
                  </a:lnTo>
                  <a:lnTo>
                    <a:pt x="1080" y="1469"/>
                  </a:lnTo>
                  <a:lnTo>
                    <a:pt x="1076" y="1417"/>
                  </a:lnTo>
                  <a:lnTo>
                    <a:pt x="1080" y="1380"/>
                  </a:lnTo>
                  <a:lnTo>
                    <a:pt x="1080" y="1351"/>
                  </a:lnTo>
                  <a:lnTo>
                    <a:pt x="1082" y="1325"/>
                  </a:lnTo>
                  <a:lnTo>
                    <a:pt x="1087" y="1297"/>
                  </a:lnTo>
                  <a:lnTo>
                    <a:pt x="1095" y="1268"/>
                  </a:lnTo>
                  <a:lnTo>
                    <a:pt x="1105" y="1249"/>
                  </a:lnTo>
                  <a:lnTo>
                    <a:pt x="1120" y="1232"/>
                  </a:lnTo>
                  <a:lnTo>
                    <a:pt x="1140" y="1218"/>
                  </a:lnTo>
                  <a:lnTo>
                    <a:pt x="1163" y="1207"/>
                  </a:lnTo>
                  <a:lnTo>
                    <a:pt x="1190" y="1201"/>
                  </a:lnTo>
                  <a:lnTo>
                    <a:pt x="1219" y="1198"/>
                  </a:lnTo>
                  <a:lnTo>
                    <a:pt x="1246" y="1196"/>
                  </a:lnTo>
                  <a:lnTo>
                    <a:pt x="1282" y="1196"/>
                  </a:lnTo>
                  <a:lnTo>
                    <a:pt x="1315" y="1198"/>
                  </a:lnTo>
                  <a:lnTo>
                    <a:pt x="1342" y="1201"/>
                  </a:lnTo>
                  <a:lnTo>
                    <a:pt x="1377" y="1202"/>
                  </a:lnTo>
                  <a:lnTo>
                    <a:pt x="1414" y="1206"/>
                  </a:lnTo>
                  <a:lnTo>
                    <a:pt x="1456" y="1206"/>
                  </a:lnTo>
                  <a:lnTo>
                    <a:pt x="1491" y="1202"/>
                  </a:lnTo>
                  <a:lnTo>
                    <a:pt x="1526" y="1198"/>
                  </a:lnTo>
                  <a:lnTo>
                    <a:pt x="1564" y="1191"/>
                  </a:lnTo>
                  <a:lnTo>
                    <a:pt x="1591" y="1180"/>
                  </a:lnTo>
                  <a:lnTo>
                    <a:pt x="1620" y="1166"/>
                  </a:lnTo>
                  <a:lnTo>
                    <a:pt x="1638" y="1147"/>
                  </a:lnTo>
                  <a:lnTo>
                    <a:pt x="1657" y="1127"/>
                  </a:lnTo>
                  <a:lnTo>
                    <a:pt x="1665" y="1107"/>
                  </a:lnTo>
                  <a:lnTo>
                    <a:pt x="1669" y="1083"/>
                  </a:lnTo>
                  <a:lnTo>
                    <a:pt x="1665" y="1060"/>
                  </a:lnTo>
                  <a:lnTo>
                    <a:pt x="1663" y="1034"/>
                  </a:lnTo>
                  <a:lnTo>
                    <a:pt x="1665" y="1008"/>
                  </a:lnTo>
                  <a:lnTo>
                    <a:pt x="1672" y="987"/>
                  </a:lnTo>
                  <a:lnTo>
                    <a:pt x="1680" y="965"/>
                  </a:lnTo>
                  <a:lnTo>
                    <a:pt x="1692" y="945"/>
                  </a:lnTo>
                  <a:lnTo>
                    <a:pt x="1709" y="931"/>
                  </a:lnTo>
                  <a:lnTo>
                    <a:pt x="1736" y="917"/>
                  </a:lnTo>
                  <a:lnTo>
                    <a:pt x="1769" y="907"/>
                  </a:lnTo>
                  <a:lnTo>
                    <a:pt x="1802" y="900"/>
                  </a:lnTo>
                  <a:lnTo>
                    <a:pt x="1833" y="893"/>
                  </a:lnTo>
                  <a:lnTo>
                    <a:pt x="1867" y="887"/>
                  </a:lnTo>
                  <a:lnTo>
                    <a:pt x="1910" y="881"/>
                  </a:lnTo>
                  <a:lnTo>
                    <a:pt x="1943" y="876"/>
                  </a:lnTo>
                  <a:lnTo>
                    <a:pt x="1979" y="868"/>
                  </a:lnTo>
                  <a:lnTo>
                    <a:pt x="2008" y="860"/>
                  </a:lnTo>
                  <a:lnTo>
                    <a:pt x="2037" y="851"/>
                  </a:lnTo>
                  <a:lnTo>
                    <a:pt x="2059" y="838"/>
                  </a:lnTo>
                  <a:lnTo>
                    <a:pt x="2080" y="826"/>
                  </a:lnTo>
                  <a:lnTo>
                    <a:pt x="2103" y="805"/>
                  </a:lnTo>
                  <a:lnTo>
                    <a:pt x="2118" y="787"/>
                  </a:lnTo>
                  <a:lnTo>
                    <a:pt x="2130" y="765"/>
                  </a:lnTo>
                  <a:lnTo>
                    <a:pt x="2136" y="736"/>
                  </a:lnTo>
                  <a:lnTo>
                    <a:pt x="2132" y="713"/>
                  </a:lnTo>
                  <a:lnTo>
                    <a:pt x="2128" y="688"/>
                  </a:lnTo>
                  <a:lnTo>
                    <a:pt x="2118" y="658"/>
                  </a:lnTo>
                  <a:lnTo>
                    <a:pt x="2107" y="625"/>
                  </a:lnTo>
                  <a:lnTo>
                    <a:pt x="2097" y="595"/>
                  </a:lnTo>
                  <a:lnTo>
                    <a:pt x="2095" y="572"/>
                  </a:lnTo>
                  <a:lnTo>
                    <a:pt x="2095" y="550"/>
                  </a:lnTo>
                  <a:lnTo>
                    <a:pt x="2099" y="520"/>
                  </a:lnTo>
                  <a:lnTo>
                    <a:pt x="2109" y="495"/>
                  </a:lnTo>
                  <a:lnTo>
                    <a:pt x="2120" y="476"/>
                  </a:lnTo>
                  <a:lnTo>
                    <a:pt x="2134" y="457"/>
                  </a:lnTo>
                  <a:lnTo>
                    <a:pt x="2155" y="437"/>
                  </a:lnTo>
                  <a:lnTo>
                    <a:pt x="2178" y="416"/>
                  </a:lnTo>
                  <a:lnTo>
                    <a:pt x="2207" y="399"/>
                  </a:lnTo>
                  <a:lnTo>
                    <a:pt x="2238" y="385"/>
                  </a:lnTo>
                  <a:lnTo>
                    <a:pt x="2267" y="377"/>
                  </a:lnTo>
                  <a:lnTo>
                    <a:pt x="2296" y="371"/>
                  </a:lnTo>
                  <a:lnTo>
                    <a:pt x="2327" y="367"/>
                  </a:lnTo>
                  <a:lnTo>
                    <a:pt x="2364" y="367"/>
                  </a:lnTo>
                  <a:lnTo>
                    <a:pt x="2402" y="367"/>
                  </a:lnTo>
                  <a:close/>
                </a:path>
              </a:pathLst>
            </a:cu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rect">
                <a:fillToRect l="50000" t="50000" r="50000" b="50000"/>
              </a:path>
            </a:gradFill>
            <a:ln w="269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3265" name="Text Box 11"/>
            <p:cNvSpPr txBox="1">
              <a:spLocks noChangeArrowheads="1"/>
            </p:cNvSpPr>
            <p:nvPr/>
          </p:nvSpPr>
          <p:spPr bwMode="auto">
            <a:xfrm>
              <a:off x="431" y="279"/>
              <a:ext cx="24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th-TH" sz="3600" b="1">
                <a:latin typeface="Cordia New" pitchFamily="34" charset="-34"/>
                <a:cs typeface="AngsanaUPC" pitchFamily="18" charset="-34"/>
              </a:endParaRPr>
            </a:p>
          </p:txBody>
        </p:sp>
      </p:grp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263525" y="482600"/>
            <a:ext cx="34782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63538" indent="-363538" algn="ctr">
              <a:spcBef>
                <a:spcPct val="20000"/>
              </a:spcBef>
              <a:buFontTx/>
              <a:buAutoNum type="arabicPeriod"/>
            </a:pPr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การแยกทุนจากการเมือง</a:t>
            </a:r>
          </a:p>
          <a:p>
            <a:pPr marL="363538" indent="-363538" algn="ctr">
              <a:spcBef>
                <a:spcPct val="20000"/>
              </a:spcBef>
            </a:pPr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 (</a:t>
            </a:r>
            <a:r>
              <a:rPr lang="en-US" sz="3600" b="1">
                <a:solidFill>
                  <a:srgbClr val="FFFF00"/>
                </a:solidFill>
                <a:latin typeface="Angsana New" pitchFamily="18" charset="-34"/>
              </a:rPr>
              <a:t>Politics and capital</a:t>
            </a:r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)</a:t>
            </a:r>
            <a:endParaRPr lang="th-TH" sz="4000" b="1">
              <a:solidFill>
                <a:srgbClr val="FFFF00"/>
              </a:solidFill>
              <a:latin typeface="Times New Roman" pitchFamily="18" charset="0"/>
            </a:endParaRPr>
          </a:p>
          <a:p>
            <a:pPr marL="363538" indent="-363538" algn="ctr"/>
            <a:endParaRPr lang="en-US" sz="1800">
              <a:solidFill>
                <a:srgbClr val="FFFF00"/>
              </a:solidFill>
              <a:latin typeface="Tahoma" pitchFamily="34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500563" y="2997200"/>
            <a:ext cx="4643437" cy="3860800"/>
            <a:chOff x="3032" y="1752"/>
            <a:chExt cx="2738" cy="1860"/>
          </a:xfrm>
        </p:grpSpPr>
        <p:sp>
          <p:nvSpPr>
            <p:cNvPr id="53262" name="Freeform 14"/>
            <p:cNvSpPr>
              <a:spLocks/>
            </p:cNvSpPr>
            <p:nvPr/>
          </p:nvSpPr>
          <p:spPr bwMode="auto">
            <a:xfrm>
              <a:off x="3032" y="1752"/>
              <a:ext cx="2738" cy="1860"/>
            </a:xfrm>
            <a:custGeom>
              <a:avLst/>
              <a:gdLst>
                <a:gd name="T0" fmla="*/ 0 w 2403"/>
                <a:gd name="T1" fmla="*/ 1860 h 1475"/>
                <a:gd name="T2" fmla="*/ 2736 w 2403"/>
                <a:gd name="T3" fmla="*/ 0 h 1475"/>
                <a:gd name="T4" fmla="*/ 2479 w 2403"/>
                <a:gd name="T5" fmla="*/ 35 h 1475"/>
                <a:gd name="T6" fmla="*/ 2487 w 2403"/>
                <a:gd name="T7" fmla="*/ 97 h 1475"/>
                <a:gd name="T8" fmla="*/ 2516 w 2403"/>
                <a:gd name="T9" fmla="*/ 180 h 1475"/>
                <a:gd name="T10" fmla="*/ 2523 w 2403"/>
                <a:gd name="T11" fmla="*/ 247 h 1475"/>
                <a:gd name="T12" fmla="*/ 2506 w 2403"/>
                <a:gd name="T13" fmla="*/ 317 h 1475"/>
                <a:gd name="T14" fmla="*/ 2450 w 2403"/>
                <a:gd name="T15" fmla="*/ 376 h 1475"/>
                <a:gd name="T16" fmla="*/ 2378 w 2403"/>
                <a:gd name="T17" fmla="*/ 420 h 1475"/>
                <a:gd name="T18" fmla="*/ 2294 w 2403"/>
                <a:gd name="T19" fmla="*/ 441 h 1475"/>
                <a:gd name="T20" fmla="*/ 2171 w 2403"/>
                <a:gd name="T21" fmla="*/ 439 h 1475"/>
                <a:gd name="T22" fmla="*/ 2090 w 2403"/>
                <a:gd name="T23" fmla="*/ 425 h 1475"/>
                <a:gd name="T24" fmla="*/ 2010 w 2403"/>
                <a:gd name="T25" fmla="*/ 378 h 1475"/>
                <a:gd name="T26" fmla="*/ 1955 w 2403"/>
                <a:gd name="T27" fmla="*/ 320 h 1475"/>
                <a:gd name="T28" fmla="*/ 1931 w 2403"/>
                <a:gd name="T29" fmla="*/ 259 h 1475"/>
                <a:gd name="T30" fmla="*/ 1936 w 2403"/>
                <a:gd name="T31" fmla="*/ 192 h 1475"/>
                <a:gd name="T32" fmla="*/ 1955 w 2403"/>
                <a:gd name="T33" fmla="*/ 130 h 1475"/>
                <a:gd name="T34" fmla="*/ 1975 w 2403"/>
                <a:gd name="T35" fmla="*/ 67 h 1475"/>
                <a:gd name="T36" fmla="*/ 1964 w 2403"/>
                <a:gd name="T37" fmla="*/ 8 h 1475"/>
                <a:gd name="T38" fmla="*/ 1511 w 2403"/>
                <a:gd name="T39" fmla="*/ 73 h 1475"/>
                <a:gd name="T40" fmla="*/ 1504 w 2403"/>
                <a:gd name="T41" fmla="*/ 156 h 1475"/>
                <a:gd name="T42" fmla="*/ 1499 w 2403"/>
                <a:gd name="T43" fmla="*/ 226 h 1475"/>
                <a:gd name="T44" fmla="*/ 1478 w 2403"/>
                <a:gd name="T45" fmla="*/ 285 h 1475"/>
                <a:gd name="T46" fmla="*/ 1438 w 2403"/>
                <a:gd name="T47" fmla="*/ 324 h 1475"/>
                <a:gd name="T48" fmla="*/ 1381 w 2403"/>
                <a:gd name="T49" fmla="*/ 346 h 1475"/>
                <a:gd name="T50" fmla="*/ 1317 w 2403"/>
                <a:gd name="T51" fmla="*/ 352 h 1475"/>
                <a:gd name="T52" fmla="*/ 1239 w 2403"/>
                <a:gd name="T53" fmla="*/ 348 h 1475"/>
                <a:gd name="T54" fmla="*/ 1168 w 2403"/>
                <a:gd name="T55" fmla="*/ 344 h 1475"/>
                <a:gd name="T56" fmla="*/ 1078 w 2403"/>
                <a:gd name="T57" fmla="*/ 340 h 1475"/>
                <a:gd name="T58" fmla="*/ 998 w 2403"/>
                <a:gd name="T59" fmla="*/ 348 h 1475"/>
                <a:gd name="T60" fmla="*/ 924 w 2403"/>
                <a:gd name="T61" fmla="*/ 372 h 1475"/>
                <a:gd name="T62" fmla="*/ 871 w 2403"/>
                <a:gd name="T63" fmla="*/ 414 h 1475"/>
                <a:gd name="T64" fmla="*/ 840 w 2403"/>
                <a:gd name="T65" fmla="*/ 465 h 1475"/>
                <a:gd name="T66" fmla="*/ 840 w 2403"/>
                <a:gd name="T67" fmla="*/ 525 h 1475"/>
                <a:gd name="T68" fmla="*/ 840 w 2403"/>
                <a:gd name="T69" fmla="*/ 590 h 1475"/>
                <a:gd name="T70" fmla="*/ 823 w 2403"/>
                <a:gd name="T71" fmla="*/ 643 h 1475"/>
                <a:gd name="T72" fmla="*/ 790 w 2403"/>
                <a:gd name="T73" fmla="*/ 686 h 1475"/>
                <a:gd name="T74" fmla="*/ 721 w 2403"/>
                <a:gd name="T75" fmla="*/ 716 h 1475"/>
                <a:gd name="T76" fmla="*/ 648 w 2403"/>
                <a:gd name="T77" fmla="*/ 734 h 1475"/>
                <a:gd name="T78" fmla="*/ 561 w 2403"/>
                <a:gd name="T79" fmla="*/ 750 h 1475"/>
                <a:gd name="T80" fmla="*/ 483 w 2403"/>
                <a:gd name="T81" fmla="*/ 765 h 1475"/>
                <a:gd name="T82" fmla="*/ 416 w 2403"/>
                <a:gd name="T83" fmla="*/ 787 h 1475"/>
                <a:gd name="T84" fmla="*/ 367 w 2403"/>
                <a:gd name="T85" fmla="*/ 820 h 1475"/>
                <a:gd name="T86" fmla="*/ 325 w 2403"/>
                <a:gd name="T87" fmla="*/ 869 h 1475"/>
                <a:gd name="T88" fmla="*/ 303 w 2403"/>
                <a:gd name="T89" fmla="*/ 929 h 1475"/>
                <a:gd name="T90" fmla="*/ 312 w 2403"/>
                <a:gd name="T91" fmla="*/ 994 h 1475"/>
                <a:gd name="T92" fmla="*/ 336 w 2403"/>
                <a:gd name="T93" fmla="*/ 1072 h 1475"/>
                <a:gd name="T94" fmla="*/ 350 w 2403"/>
                <a:gd name="T95" fmla="*/ 1140 h 1475"/>
                <a:gd name="T96" fmla="*/ 345 w 2403"/>
                <a:gd name="T97" fmla="*/ 1206 h 1475"/>
                <a:gd name="T98" fmla="*/ 325 w 2403"/>
                <a:gd name="T99" fmla="*/ 1265 h 1475"/>
                <a:gd name="T100" fmla="*/ 292 w 2403"/>
                <a:gd name="T101" fmla="*/ 1324 h 1475"/>
                <a:gd name="T102" fmla="*/ 237 w 2403"/>
                <a:gd name="T103" fmla="*/ 1390 h 1475"/>
                <a:gd name="T104" fmla="*/ 182 w 2403"/>
                <a:gd name="T105" fmla="*/ 1430 h 1475"/>
                <a:gd name="T106" fmla="*/ 125 w 2403"/>
                <a:gd name="T107" fmla="*/ 1456 h 1475"/>
                <a:gd name="T108" fmla="*/ 41 w 2403"/>
                <a:gd name="T109" fmla="*/ 1470 h 14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3"/>
                <a:gd name="T166" fmla="*/ 0 h 1475"/>
                <a:gd name="T167" fmla="*/ 2403 w 2403"/>
                <a:gd name="T168" fmla="*/ 1475 h 14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3" h="1475">
                  <a:moveTo>
                    <a:pt x="0" y="1166"/>
                  </a:moveTo>
                  <a:lnTo>
                    <a:pt x="0" y="1475"/>
                  </a:lnTo>
                  <a:lnTo>
                    <a:pt x="2403" y="1475"/>
                  </a:lnTo>
                  <a:lnTo>
                    <a:pt x="2401" y="0"/>
                  </a:lnTo>
                  <a:lnTo>
                    <a:pt x="2187" y="0"/>
                  </a:lnTo>
                  <a:lnTo>
                    <a:pt x="2176" y="28"/>
                  </a:lnTo>
                  <a:lnTo>
                    <a:pt x="2176" y="48"/>
                  </a:lnTo>
                  <a:lnTo>
                    <a:pt x="2183" y="77"/>
                  </a:lnTo>
                  <a:lnTo>
                    <a:pt x="2195" y="107"/>
                  </a:lnTo>
                  <a:lnTo>
                    <a:pt x="2208" y="143"/>
                  </a:lnTo>
                  <a:lnTo>
                    <a:pt x="2214" y="171"/>
                  </a:lnTo>
                  <a:lnTo>
                    <a:pt x="2214" y="196"/>
                  </a:lnTo>
                  <a:lnTo>
                    <a:pt x="2210" y="224"/>
                  </a:lnTo>
                  <a:lnTo>
                    <a:pt x="2199" y="251"/>
                  </a:lnTo>
                  <a:lnTo>
                    <a:pt x="2176" y="276"/>
                  </a:lnTo>
                  <a:lnTo>
                    <a:pt x="2150" y="298"/>
                  </a:lnTo>
                  <a:lnTo>
                    <a:pt x="2120" y="318"/>
                  </a:lnTo>
                  <a:lnTo>
                    <a:pt x="2087" y="333"/>
                  </a:lnTo>
                  <a:lnTo>
                    <a:pt x="2048" y="344"/>
                  </a:lnTo>
                  <a:lnTo>
                    <a:pt x="2013" y="350"/>
                  </a:lnTo>
                  <a:lnTo>
                    <a:pt x="1963" y="351"/>
                  </a:lnTo>
                  <a:lnTo>
                    <a:pt x="1905" y="348"/>
                  </a:lnTo>
                  <a:lnTo>
                    <a:pt x="1867" y="344"/>
                  </a:lnTo>
                  <a:lnTo>
                    <a:pt x="1834" y="337"/>
                  </a:lnTo>
                  <a:lnTo>
                    <a:pt x="1803" y="323"/>
                  </a:lnTo>
                  <a:lnTo>
                    <a:pt x="1764" y="300"/>
                  </a:lnTo>
                  <a:lnTo>
                    <a:pt x="1739" y="278"/>
                  </a:lnTo>
                  <a:lnTo>
                    <a:pt x="1716" y="254"/>
                  </a:lnTo>
                  <a:lnTo>
                    <a:pt x="1703" y="229"/>
                  </a:lnTo>
                  <a:lnTo>
                    <a:pt x="1695" y="205"/>
                  </a:lnTo>
                  <a:lnTo>
                    <a:pt x="1695" y="179"/>
                  </a:lnTo>
                  <a:lnTo>
                    <a:pt x="1699" y="152"/>
                  </a:lnTo>
                  <a:lnTo>
                    <a:pt x="1708" y="127"/>
                  </a:lnTo>
                  <a:lnTo>
                    <a:pt x="1716" y="103"/>
                  </a:lnTo>
                  <a:lnTo>
                    <a:pt x="1726" y="78"/>
                  </a:lnTo>
                  <a:lnTo>
                    <a:pt x="1733" y="53"/>
                  </a:lnTo>
                  <a:lnTo>
                    <a:pt x="1733" y="31"/>
                  </a:lnTo>
                  <a:lnTo>
                    <a:pt x="1724" y="6"/>
                  </a:lnTo>
                  <a:lnTo>
                    <a:pt x="1322" y="6"/>
                  </a:lnTo>
                  <a:lnTo>
                    <a:pt x="1326" y="58"/>
                  </a:lnTo>
                  <a:lnTo>
                    <a:pt x="1322" y="94"/>
                  </a:lnTo>
                  <a:lnTo>
                    <a:pt x="1320" y="124"/>
                  </a:lnTo>
                  <a:lnTo>
                    <a:pt x="1320" y="151"/>
                  </a:lnTo>
                  <a:lnTo>
                    <a:pt x="1316" y="179"/>
                  </a:lnTo>
                  <a:lnTo>
                    <a:pt x="1307" y="207"/>
                  </a:lnTo>
                  <a:lnTo>
                    <a:pt x="1297" y="226"/>
                  </a:lnTo>
                  <a:lnTo>
                    <a:pt x="1282" y="243"/>
                  </a:lnTo>
                  <a:lnTo>
                    <a:pt x="1262" y="257"/>
                  </a:lnTo>
                  <a:lnTo>
                    <a:pt x="1239" y="268"/>
                  </a:lnTo>
                  <a:lnTo>
                    <a:pt x="1212" y="274"/>
                  </a:lnTo>
                  <a:lnTo>
                    <a:pt x="1183" y="278"/>
                  </a:lnTo>
                  <a:lnTo>
                    <a:pt x="1156" y="279"/>
                  </a:lnTo>
                  <a:lnTo>
                    <a:pt x="1121" y="279"/>
                  </a:lnTo>
                  <a:lnTo>
                    <a:pt x="1087" y="276"/>
                  </a:lnTo>
                  <a:lnTo>
                    <a:pt x="1060" y="274"/>
                  </a:lnTo>
                  <a:lnTo>
                    <a:pt x="1025" y="273"/>
                  </a:lnTo>
                  <a:lnTo>
                    <a:pt x="988" y="270"/>
                  </a:lnTo>
                  <a:lnTo>
                    <a:pt x="946" y="270"/>
                  </a:lnTo>
                  <a:lnTo>
                    <a:pt x="911" y="273"/>
                  </a:lnTo>
                  <a:lnTo>
                    <a:pt x="876" y="276"/>
                  </a:lnTo>
                  <a:lnTo>
                    <a:pt x="838" y="284"/>
                  </a:lnTo>
                  <a:lnTo>
                    <a:pt x="811" y="295"/>
                  </a:lnTo>
                  <a:lnTo>
                    <a:pt x="782" y="309"/>
                  </a:lnTo>
                  <a:lnTo>
                    <a:pt x="764" y="328"/>
                  </a:lnTo>
                  <a:lnTo>
                    <a:pt x="745" y="348"/>
                  </a:lnTo>
                  <a:lnTo>
                    <a:pt x="737" y="369"/>
                  </a:lnTo>
                  <a:lnTo>
                    <a:pt x="733" y="392"/>
                  </a:lnTo>
                  <a:lnTo>
                    <a:pt x="737" y="416"/>
                  </a:lnTo>
                  <a:lnTo>
                    <a:pt x="739" y="441"/>
                  </a:lnTo>
                  <a:lnTo>
                    <a:pt x="737" y="468"/>
                  </a:lnTo>
                  <a:lnTo>
                    <a:pt x="731" y="488"/>
                  </a:lnTo>
                  <a:lnTo>
                    <a:pt x="722" y="510"/>
                  </a:lnTo>
                  <a:lnTo>
                    <a:pt x="710" y="530"/>
                  </a:lnTo>
                  <a:lnTo>
                    <a:pt x="693" y="544"/>
                  </a:lnTo>
                  <a:lnTo>
                    <a:pt x="666" y="559"/>
                  </a:lnTo>
                  <a:lnTo>
                    <a:pt x="633" y="568"/>
                  </a:lnTo>
                  <a:lnTo>
                    <a:pt x="600" y="576"/>
                  </a:lnTo>
                  <a:lnTo>
                    <a:pt x="569" y="582"/>
                  </a:lnTo>
                  <a:lnTo>
                    <a:pt x="536" y="588"/>
                  </a:lnTo>
                  <a:lnTo>
                    <a:pt x="492" y="595"/>
                  </a:lnTo>
                  <a:lnTo>
                    <a:pt x="459" y="599"/>
                  </a:lnTo>
                  <a:lnTo>
                    <a:pt x="424" y="607"/>
                  </a:lnTo>
                  <a:lnTo>
                    <a:pt x="395" y="615"/>
                  </a:lnTo>
                  <a:lnTo>
                    <a:pt x="365" y="624"/>
                  </a:lnTo>
                  <a:lnTo>
                    <a:pt x="343" y="637"/>
                  </a:lnTo>
                  <a:lnTo>
                    <a:pt x="322" y="650"/>
                  </a:lnTo>
                  <a:lnTo>
                    <a:pt x="299" y="670"/>
                  </a:lnTo>
                  <a:lnTo>
                    <a:pt x="285" y="689"/>
                  </a:lnTo>
                  <a:lnTo>
                    <a:pt x="272" y="711"/>
                  </a:lnTo>
                  <a:lnTo>
                    <a:pt x="266" y="737"/>
                  </a:lnTo>
                  <a:lnTo>
                    <a:pt x="270" y="763"/>
                  </a:lnTo>
                  <a:lnTo>
                    <a:pt x="274" y="788"/>
                  </a:lnTo>
                  <a:lnTo>
                    <a:pt x="285" y="817"/>
                  </a:lnTo>
                  <a:lnTo>
                    <a:pt x="295" y="850"/>
                  </a:lnTo>
                  <a:lnTo>
                    <a:pt x="303" y="880"/>
                  </a:lnTo>
                  <a:lnTo>
                    <a:pt x="307" y="904"/>
                  </a:lnTo>
                  <a:lnTo>
                    <a:pt x="307" y="926"/>
                  </a:lnTo>
                  <a:lnTo>
                    <a:pt x="303" y="956"/>
                  </a:lnTo>
                  <a:lnTo>
                    <a:pt x="293" y="981"/>
                  </a:lnTo>
                  <a:lnTo>
                    <a:pt x="285" y="1003"/>
                  </a:lnTo>
                  <a:lnTo>
                    <a:pt x="272" y="1023"/>
                  </a:lnTo>
                  <a:lnTo>
                    <a:pt x="256" y="1050"/>
                  </a:lnTo>
                  <a:lnTo>
                    <a:pt x="233" y="1080"/>
                  </a:lnTo>
                  <a:lnTo>
                    <a:pt x="208" y="1102"/>
                  </a:lnTo>
                  <a:lnTo>
                    <a:pt x="183" y="1119"/>
                  </a:lnTo>
                  <a:lnTo>
                    <a:pt x="160" y="1134"/>
                  </a:lnTo>
                  <a:lnTo>
                    <a:pt x="135" y="1147"/>
                  </a:lnTo>
                  <a:lnTo>
                    <a:pt x="110" y="1155"/>
                  </a:lnTo>
                  <a:lnTo>
                    <a:pt x="75" y="1161"/>
                  </a:lnTo>
                  <a:lnTo>
                    <a:pt x="36" y="1166"/>
                  </a:lnTo>
                  <a:lnTo>
                    <a:pt x="0" y="1166"/>
                  </a:lnTo>
                  <a:close/>
                </a:path>
              </a:pathLst>
            </a:custGeom>
            <a:gradFill rotWithShape="1">
              <a:gsLst>
                <a:gs pos="0">
                  <a:srgbClr val="FF8200"/>
                </a:gs>
                <a:gs pos="10001">
                  <a:srgbClr val="FF0000"/>
                </a:gs>
                <a:gs pos="35001">
                  <a:srgbClr val="BA0066"/>
                </a:gs>
                <a:gs pos="70000">
                  <a:srgbClr val="66008F"/>
                </a:gs>
                <a:gs pos="100000">
                  <a:srgbClr val="000082"/>
                </a:gs>
              </a:gsLst>
              <a:path path="rect">
                <a:fillToRect l="50000" t="50000" r="50000" b="50000"/>
              </a:path>
            </a:gradFill>
            <a:ln w="26988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3263" name="Text Box 15"/>
            <p:cNvSpPr txBox="1">
              <a:spLocks noChangeArrowheads="1"/>
            </p:cNvSpPr>
            <p:nvPr/>
          </p:nvSpPr>
          <p:spPr bwMode="auto">
            <a:xfrm>
              <a:off x="3389" y="2546"/>
              <a:ext cx="230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th-TH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4787900" y="4386263"/>
            <a:ext cx="45624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4. การพัฒนากลไกการคัดสรรบุคลากรที่มีคุณธรรม จริยธรรม (</a:t>
            </a:r>
            <a:r>
              <a:rPr lang="en-US" sz="3600" b="1">
                <a:solidFill>
                  <a:srgbClr val="FFFF00"/>
                </a:solidFill>
                <a:latin typeface="Angsana New" pitchFamily="18" charset="-34"/>
              </a:rPr>
              <a:t>Political recruitment</a:t>
            </a:r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>
              <a:spcBef>
                <a:spcPct val="20000"/>
              </a:spcBef>
            </a:pPr>
            <a:endParaRPr lang="en-US" sz="4000">
              <a:latin typeface="Tahoma" pitchFamily="34" charset="0"/>
            </a:endParaRPr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2339975" y="2349500"/>
            <a:ext cx="45037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457200" indent="-457200" algn="ctr"/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ยุทธศาสตร์ที่ 3 </a:t>
            </a:r>
            <a:br>
              <a:rPr lang="th-TH" sz="3600" b="1">
                <a:solidFill>
                  <a:srgbClr val="FFFF00"/>
                </a:solidFill>
                <a:latin typeface="Angsana New" pitchFamily="18" charset="-34"/>
              </a:rPr>
            </a:br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คุณธรรมและจริยธรรมของผู้นำ</a:t>
            </a:r>
          </a:p>
          <a:p>
            <a:pPr marL="457200" indent="-457200" algn="ctr"/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และนักการเมือง</a:t>
            </a:r>
          </a:p>
          <a:p>
            <a:pPr marL="457200" indent="-457200" algn="ctr"/>
            <a:endParaRPr lang="en-US" sz="1800">
              <a:solidFill>
                <a:srgbClr val="FFFF00"/>
              </a:solidFill>
              <a:latin typeface="Tahoma" pitchFamily="34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427538" y="0"/>
            <a:ext cx="4716462" cy="4292600"/>
            <a:chOff x="3031" y="0"/>
            <a:chExt cx="2729" cy="2180"/>
          </a:xfrm>
        </p:grpSpPr>
        <p:sp>
          <p:nvSpPr>
            <p:cNvPr id="53260" name="Freeform 20"/>
            <p:cNvSpPr>
              <a:spLocks/>
            </p:cNvSpPr>
            <p:nvPr/>
          </p:nvSpPr>
          <p:spPr bwMode="auto">
            <a:xfrm>
              <a:off x="3031" y="0"/>
              <a:ext cx="2729" cy="2180"/>
            </a:xfrm>
            <a:custGeom>
              <a:avLst/>
              <a:gdLst>
                <a:gd name="T0" fmla="*/ 0 w 2392"/>
                <a:gd name="T1" fmla="*/ 0 h 1761"/>
                <a:gd name="T2" fmla="*/ 2729 w 2392"/>
                <a:gd name="T3" fmla="*/ 1741 h 1761"/>
                <a:gd name="T4" fmla="*/ 2483 w 2392"/>
                <a:gd name="T5" fmla="*/ 1757 h 1761"/>
                <a:gd name="T6" fmla="*/ 2476 w 2392"/>
                <a:gd name="T7" fmla="*/ 1795 h 1761"/>
                <a:gd name="T8" fmla="*/ 2487 w 2392"/>
                <a:gd name="T9" fmla="*/ 1845 h 1761"/>
                <a:gd name="T10" fmla="*/ 2507 w 2392"/>
                <a:gd name="T11" fmla="*/ 1903 h 1761"/>
                <a:gd name="T12" fmla="*/ 2518 w 2392"/>
                <a:gd name="T13" fmla="*/ 1958 h 1761"/>
                <a:gd name="T14" fmla="*/ 2513 w 2392"/>
                <a:gd name="T15" fmla="*/ 2012 h 1761"/>
                <a:gd name="T16" fmla="*/ 2494 w 2392"/>
                <a:gd name="T17" fmla="*/ 2064 h 1761"/>
                <a:gd name="T18" fmla="*/ 2449 w 2392"/>
                <a:gd name="T19" fmla="*/ 2106 h 1761"/>
                <a:gd name="T20" fmla="*/ 2399 w 2392"/>
                <a:gd name="T21" fmla="*/ 2142 h 1761"/>
                <a:gd name="T22" fmla="*/ 2338 w 2392"/>
                <a:gd name="T23" fmla="*/ 2165 h 1761"/>
                <a:gd name="T24" fmla="*/ 2260 w 2392"/>
                <a:gd name="T25" fmla="*/ 2179 h 1761"/>
                <a:gd name="T26" fmla="*/ 2192 w 2392"/>
                <a:gd name="T27" fmla="*/ 2180 h 1761"/>
                <a:gd name="T28" fmla="*/ 2132 w 2392"/>
                <a:gd name="T29" fmla="*/ 2174 h 1761"/>
                <a:gd name="T30" fmla="*/ 2071 w 2392"/>
                <a:gd name="T31" fmla="*/ 2159 h 1761"/>
                <a:gd name="T32" fmla="*/ 2021 w 2392"/>
                <a:gd name="T33" fmla="*/ 2132 h 1761"/>
                <a:gd name="T34" fmla="*/ 1974 w 2392"/>
                <a:gd name="T35" fmla="*/ 2091 h 1761"/>
                <a:gd name="T36" fmla="*/ 1936 w 2392"/>
                <a:gd name="T37" fmla="*/ 2046 h 1761"/>
                <a:gd name="T38" fmla="*/ 1914 w 2392"/>
                <a:gd name="T39" fmla="*/ 1984 h 1761"/>
                <a:gd name="T40" fmla="*/ 1924 w 2392"/>
                <a:gd name="T41" fmla="*/ 1921 h 1761"/>
                <a:gd name="T42" fmla="*/ 1943 w 2392"/>
                <a:gd name="T43" fmla="*/ 1859 h 1761"/>
                <a:gd name="T44" fmla="*/ 1959 w 2392"/>
                <a:gd name="T45" fmla="*/ 1797 h 1761"/>
                <a:gd name="T46" fmla="*/ 1957 w 2392"/>
                <a:gd name="T47" fmla="*/ 1768 h 1761"/>
                <a:gd name="T48" fmla="*/ 1496 w 2392"/>
                <a:gd name="T49" fmla="*/ 1753 h 1761"/>
                <a:gd name="T50" fmla="*/ 1500 w 2392"/>
                <a:gd name="T51" fmla="*/ 1650 h 1761"/>
                <a:gd name="T52" fmla="*/ 1491 w 2392"/>
                <a:gd name="T53" fmla="*/ 1582 h 1761"/>
                <a:gd name="T54" fmla="*/ 1472 w 2392"/>
                <a:gd name="T55" fmla="*/ 1541 h 1761"/>
                <a:gd name="T56" fmla="*/ 1434 w 2392"/>
                <a:gd name="T57" fmla="*/ 1508 h 1761"/>
                <a:gd name="T58" fmla="*/ 1382 w 2392"/>
                <a:gd name="T59" fmla="*/ 1487 h 1761"/>
                <a:gd name="T60" fmla="*/ 1318 w 2392"/>
                <a:gd name="T61" fmla="*/ 1481 h 1761"/>
                <a:gd name="T62" fmla="*/ 1225 w 2392"/>
                <a:gd name="T63" fmla="*/ 1484 h 1761"/>
                <a:gd name="T64" fmla="*/ 1139 w 2392"/>
                <a:gd name="T65" fmla="*/ 1490 h 1761"/>
                <a:gd name="T66" fmla="*/ 1048 w 2392"/>
                <a:gd name="T67" fmla="*/ 1490 h 1761"/>
                <a:gd name="T68" fmla="*/ 958 w 2392"/>
                <a:gd name="T69" fmla="*/ 1477 h 1761"/>
                <a:gd name="T70" fmla="*/ 890 w 2392"/>
                <a:gd name="T71" fmla="*/ 1443 h 1761"/>
                <a:gd name="T72" fmla="*/ 849 w 2392"/>
                <a:gd name="T73" fmla="*/ 1399 h 1761"/>
                <a:gd name="T74" fmla="*/ 833 w 2392"/>
                <a:gd name="T75" fmla="*/ 1339 h 1761"/>
                <a:gd name="T76" fmla="*/ 835 w 2392"/>
                <a:gd name="T77" fmla="*/ 1271 h 1761"/>
                <a:gd name="T78" fmla="*/ 824 w 2392"/>
                <a:gd name="T79" fmla="*/ 1208 h 1761"/>
                <a:gd name="T80" fmla="*/ 804 w 2392"/>
                <a:gd name="T81" fmla="*/ 1170 h 1761"/>
                <a:gd name="T82" fmla="*/ 776 w 2392"/>
                <a:gd name="T83" fmla="*/ 1145 h 1761"/>
                <a:gd name="T84" fmla="*/ 710 w 2392"/>
                <a:gd name="T85" fmla="*/ 1119 h 1761"/>
                <a:gd name="T86" fmla="*/ 622 w 2392"/>
                <a:gd name="T87" fmla="*/ 1101 h 1761"/>
                <a:gd name="T88" fmla="*/ 525 w 2392"/>
                <a:gd name="T89" fmla="*/ 1087 h 1761"/>
                <a:gd name="T90" fmla="*/ 452 w 2392"/>
                <a:gd name="T91" fmla="*/ 1067 h 1761"/>
                <a:gd name="T92" fmla="*/ 388 w 2392"/>
                <a:gd name="T93" fmla="*/ 1037 h 1761"/>
                <a:gd name="T94" fmla="*/ 335 w 2392"/>
                <a:gd name="T95" fmla="*/ 997 h 1761"/>
                <a:gd name="T96" fmla="*/ 302 w 2392"/>
                <a:gd name="T97" fmla="*/ 947 h 1761"/>
                <a:gd name="T98" fmla="*/ 298 w 2392"/>
                <a:gd name="T99" fmla="*/ 890 h 1761"/>
                <a:gd name="T100" fmla="*/ 317 w 2392"/>
                <a:gd name="T101" fmla="*/ 828 h 1761"/>
                <a:gd name="T102" fmla="*/ 333 w 2392"/>
                <a:gd name="T103" fmla="*/ 758 h 1761"/>
                <a:gd name="T104" fmla="*/ 348 w 2392"/>
                <a:gd name="T105" fmla="*/ 692 h 1761"/>
                <a:gd name="T106" fmla="*/ 333 w 2392"/>
                <a:gd name="T107" fmla="*/ 626 h 1761"/>
                <a:gd name="T108" fmla="*/ 300 w 2392"/>
                <a:gd name="T109" fmla="*/ 566 h 1761"/>
                <a:gd name="T110" fmla="*/ 267 w 2392"/>
                <a:gd name="T111" fmla="*/ 529 h 1761"/>
                <a:gd name="T112" fmla="*/ 225 w 2392"/>
                <a:gd name="T113" fmla="*/ 495 h 1761"/>
                <a:gd name="T114" fmla="*/ 175 w 2392"/>
                <a:gd name="T115" fmla="*/ 473 h 1761"/>
                <a:gd name="T116" fmla="*/ 111 w 2392"/>
                <a:gd name="T117" fmla="*/ 457 h 1761"/>
                <a:gd name="T118" fmla="*/ 35 w 2392"/>
                <a:gd name="T119" fmla="*/ 454 h 17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92"/>
                <a:gd name="T181" fmla="*/ 0 h 1761"/>
                <a:gd name="T182" fmla="*/ 2392 w 2392"/>
                <a:gd name="T183" fmla="*/ 1761 h 17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92" h="1761">
                  <a:moveTo>
                    <a:pt x="0" y="367"/>
                  </a:moveTo>
                  <a:lnTo>
                    <a:pt x="0" y="0"/>
                  </a:lnTo>
                  <a:lnTo>
                    <a:pt x="2390" y="0"/>
                  </a:lnTo>
                  <a:lnTo>
                    <a:pt x="2392" y="1406"/>
                  </a:lnTo>
                  <a:lnTo>
                    <a:pt x="2184" y="1406"/>
                  </a:lnTo>
                  <a:lnTo>
                    <a:pt x="2176" y="1419"/>
                  </a:lnTo>
                  <a:lnTo>
                    <a:pt x="2170" y="1436"/>
                  </a:lnTo>
                  <a:lnTo>
                    <a:pt x="2170" y="1450"/>
                  </a:lnTo>
                  <a:lnTo>
                    <a:pt x="2172" y="1468"/>
                  </a:lnTo>
                  <a:lnTo>
                    <a:pt x="2180" y="1490"/>
                  </a:lnTo>
                  <a:lnTo>
                    <a:pt x="2188" y="1518"/>
                  </a:lnTo>
                  <a:lnTo>
                    <a:pt x="2197" y="1537"/>
                  </a:lnTo>
                  <a:lnTo>
                    <a:pt x="2203" y="1560"/>
                  </a:lnTo>
                  <a:lnTo>
                    <a:pt x="2207" y="1582"/>
                  </a:lnTo>
                  <a:lnTo>
                    <a:pt x="2207" y="1604"/>
                  </a:lnTo>
                  <a:lnTo>
                    <a:pt x="2203" y="1625"/>
                  </a:lnTo>
                  <a:lnTo>
                    <a:pt x="2197" y="1647"/>
                  </a:lnTo>
                  <a:lnTo>
                    <a:pt x="2186" y="1667"/>
                  </a:lnTo>
                  <a:lnTo>
                    <a:pt x="2170" y="1683"/>
                  </a:lnTo>
                  <a:lnTo>
                    <a:pt x="2147" y="1701"/>
                  </a:lnTo>
                  <a:lnTo>
                    <a:pt x="2124" y="1716"/>
                  </a:lnTo>
                  <a:lnTo>
                    <a:pt x="2103" y="1730"/>
                  </a:lnTo>
                  <a:lnTo>
                    <a:pt x="2078" y="1741"/>
                  </a:lnTo>
                  <a:lnTo>
                    <a:pt x="2049" y="1749"/>
                  </a:lnTo>
                  <a:lnTo>
                    <a:pt x="2014" y="1756"/>
                  </a:lnTo>
                  <a:lnTo>
                    <a:pt x="1981" y="1760"/>
                  </a:lnTo>
                  <a:lnTo>
                    <a:pt x="1952" y="1761"/>
                  </a:lnTo>
                  <a:lnTo>
                    <a:pt x="1921" y="1761"/>
                  </a:lnTo>
                  <a:lnTo>
                    <a:pt x="1892" y="1760"/>
                  </a:lnTo>
                  <a:lnTo>
                    <a:pt x="1869" y="1756"/>
                  </a:lnTo>
                  <a:lnTo>
                    <a:pt x="1842" y="1750"/>
                  </a:lnTo>
                  <a:lnTo>
                    <a:pt x="1815" y="1744"/>
                  </a:lnTo>
                  <a:lnTo>
                    <a:pt x="1794" y="1734"/>
                  </a:lnTo>
                  <a:lnTo>
                    <a:pt x="1771" y="1722"/>
                  </a:lnTo>
                  <a:lnTo>
                    <a:pt x="1751" y="1706"/>
                  </a:lnTo>
                  <a:lnTo>
                    <a:pt x="1730" y="1689"/>
                  </a:lnTo>
                  <a:lnTo>
                    <a:pt x="1711" y="1672"/>
                  </a:lnTo>
                  <a:lnTo>
                    <a:pt x="1697" y="1653"/>
                  </a:lnTo>
                  <a:lnTo>
                    <a:pt x="1686" y="1629"/>
                  </a:lnTo>
                  <a:lnTo>
                    <a:pt x="1678" y="1603"/>
                  </a:lnTo>
                  <a:lnTo>
                    <a:pt x="1678" y="1577"/>
                  </a:lnTo>
                  <a:lnTo>
                    <a:pt x="1686" y="1552"/>
                  </a:lnTo>
                  <a:lnTo>
                    <a:pt x="1695" y="1527"/>
                  </a:lnTo>
                  <a:lnTo>
                    <a:pt x="1703" y="1502"/>
                  </a:lnTo>
                  <a:lnTo>
                    <a:pt x="1713" y="1474"/>
                  </a:lnTo>
                  <a:lnTo>
                    <a:pt x="1717" y="1452"/>
                  </a:lnTo>
                  <a:lnTo>
                    <a:pt x="1717" y="1439"/>
                  </a:lnTo>
                  <a:lnTo>
                    <a:pt x="1715" y="1428"/>
                  </a:lnTo>
                  <a:lnTo>
                    <a:pt x="1709" y="1416"/>
                  </a:lnTo>
                  <a:lnTo>
                    <a:pt x="1311" y="1416"/>
                  </a:lnTo>
                  <a:lnTo>
                    <a:pt x="1317" y="1362"/>
                  </a:lnTo>
                  <a:lnTo>
                    <a:pt x="1315" y="1333"/>
                  </a:lnTo>
                  <a:lnTo>
                    <a:pt x="1311" y="1304"/>
                  </a:lnTo>
                  <a:lnTo>
                    <a:pt x="1307" y="1278"/>
                  </a:lnTo>
                  <a:lnTo>
                    <a:pt x="1300" y="1260"/>
                  </a:lnTo>
                  <a:lnTo>
                    <a:pt x="1290" y="1245"/>
                  </a:lnTo>
                  <a:lnTo>
                    <a:pt x="1278" y="1231"/>
                  </a:lnTo>
                  <a:lnTo>
                    <a:pt x="1257" y="1218"/>
                  </a:lnTo>
                  <a:lnTo>
                    <a:pt x="1234" y="1207"/>
                  </a:lnTo>
                  <a:lnTo>
                    <a:pt x="1211" y="1201"/>
                  </a:lnTo>
                  <a:lnTo>
                    <a:pt x="1190" y="1198"/>
                  </a:lnTo>
                  <a:lnTo>
                    <a:pt x="1155" y="1196"/>
                  </a:lnTo>
                  <a:lnTo>
                    <a:pt x="1114" y="1196"/>
                  </a:lnTo>
                  <a:lnTo>
                    <a:pt x="1074" y="1199"/>
                  </a:lnTo>
                  <a:lnTo>
                    <a:pt x="1031" y="1201"/>
                  </a:lnTo>
                  <a:lnTo>
                    <a:pt x="998" y="1204"/>
                  </a:lnTo>
                  <a:lnTo>
                    <a:pt x="954" y="1206"/>
                  </a:lnTo>
                  <a:lnTo>
                    <a:pt x="919" y="1204"/>
                  </a:lnTo>
                  <a:lnTo>
                    <a:pt x="888" y="1201"/>
                  </a:lnTo>
                  <a:lnTo>
                    <a:pt x="840" y="1193"/>
                  </a:lnTo>
                  <a:lnTo>
                    <a:pt x="809" y="1182"/>
                  </a:lnTo>
                  <a:lnTo>
                    <a:pt x="780" y="1166"/>
                  </a:lnTo>
                  <a:lnTo>
                    <a:pt x="761" y="1149"/>
                  </a:lnTo>
                  <a:lnTo>
                    <a:pt x="744" y="1130"/>
                  </a:lnTo>
                  <a:lnTo>
                    <a:pt x="732" y="1107"/>
                  </a:lnTo>
                  <a:lnTo>
                    <a:pt x="730" y="1082"/>
                  </a:lnTo>
                  <a:lnTo>
                    <a:pt x="730" y="1050"/>
                  </a:lnTo>
                  <a:lnTo>
                    <a:pt x="732" y="1027"/>
                  </a:lnTo>
                  <a:lnTo>
                    <a:pt x="730" y="1003"/>
                  </a:lnTo>
                  <a:lnTo>
                    <a:pt x="722" y="976"/>
                  </a:lnTo>
                  <a:lnTo>
                    <a:pt x="715" y="961"/>
                  </a:lnTo>
                  <a:lnTo>
                    <a:pt x="705" y="945"/>
                  </a:lnTo>
                  <a:lnTo>
                    <a:pt x="693" y="934"/>
                  </a:lnTo>
                  <a:lnTo>
                    <a:pt x="680" y="925"/>
                  </a:lnTo>
                  <a:lnTo>
                    <a:pt x="653" y="915"/>
                  </a:lnTo>
                  <a:lnTo>
                    <a:pt x="622" y="904"/>
                  </a:lnTo>
                  <a:lnTo>
                    <a:pt x="587" y="896"/>
                  </a:lnTo>
                  <a:lnTo>
                    <a:pt x="545" y="889"/>
                  </a:lnTo>
                  <a:lnTo>
                    <a:pt x="504" y="882"/>
                  </a:lnTo>
                  <a:lnTo>
                    <a:pt x="460" y="878"/>
                  </a:lnTo>
                  <a:lnTo>
                    <a:pt x="429" y="870"/>
                  </a:lnTo>
                  <a:lnTo>
                    <a:pt x="396" y="862"/>
                  </a:lnTo>
                  <a:lnTo>
                    <a:pt x="363" y="852"/>
                  </a:lnTo>
                  <a:lnTo>
                    <a:pt x="340" y="838"/>
                  </a:lnTo>
                  <a:lnTo>
                    <a:pt x="313" y="821"/>
                  </a:lnTo>
                  <a:lnTo>
                    <a:pt x="294" y="805"/>
                  </a:lnTo>
                  <a:lnTo>
                    <a:pt x="278" y="787"/>
                  </a:lnTo>
                  <a:lnTo>
                    <a:pt x="265" y="765"/>
                  </a:lnTo>
                  <a:lnTo>
                    <a:pt x="261" y="741"/>
                  </a:lnTo>
                  <a:lnTo>
                    <a:pt x="261" y="719"/>
                  </a:lnTo>
                  <a:lnTo>
                    <a:pt x="267" y="699"/>
                  </a:lnTo>
                  <a:lnTo>
                    <a:pt x="278" y="669"/>
                  </a:lnTo>
                  <a:lnTo>
                    <a:pt x="288" y="639"/>
                  </a:lnTo>
                  <a:lnTo>
                    <a:pt x="292" y="612"/>
                  </a:lnTo>
                  <a:lnTo>
                    <a:pt x="301" y="586"/>
                  </a:lnTo>
                  <a:lnTo>
                    <a:pt x="305" y="559"/>
                  </a:lnTo>
                  <a:lnTo>
                    <a:pt x="301" y="531"/>
                  </a:lnTo>
                  <a:lnTo>
                    <a:pt x="292" y="506"/>
                  </a:lnTo>
                  <a:lnTo>
                    <a:pt x="280" y="480"/>
                  </a:lnTo>
                  <a:lnTo>
                    <a:pt x="263" y="457"/>
                  </a:lnTo>
                  <a:lnTo>
                    <a:pt x="245" y="438"/>
                  </a:lnTo>
                  <a:lnTo>
                    <a:pt x="234" y="427"/>
                  </a:lnTo>
                  <a:lnTo>
                    <a:pt x="215" y="413"/>
                  </a:lnTo>
                  <a:lnTo>
                    <a:pt x="197" y="400"/>
                  </a:lnTo>
                  <a:lnTo>
                    <a:pt x="178" y="391"/>
                  </a:lnTo>
                  <a:lnTo>
                    <a:pt x="153" y="382"/>
                  </a:lnTo>
                  <a:lnTo>
                    <a:pt x="128" y="375"/>
                  </a:lnTo>
                  <a:lnTo>
                    <a:pt x="97" y="369"/>
                  </a:lnTo>
                  <a:lnTo>
                    <a:pt x="62" y="367"/>
                  </a:lnTo>
                  <a:lnTo>
                    <a:pt x="31" y="367"/>
                  </a:lnTo>
                  <a:lnTo>
                    <a:pt x="0" y="367"/>
                  </a:lnTo>
                  <a:close/>
                </a:path>
              </a:pathLst>
            </a:custGeom>
            <a:gradFill rotWithShape="1">
              <a:gsLst>
                <a:gs pos="0">
                  <a:srgbClr val="FFBF00"/>
                </a:gs>
                <a:gs pos="10001">
                  <a:srgbClr val="F27300"/>
                </a:gs>
                <a:gs pos="25000">
                  <a:srgbClr val="8F0040"/>
                </a:gs>
                <a:gs pos="50000">
                  <a:srgbClr val="400040"/>
                </a:gs>
                <a:gs pos="80000">
                  <a:srgbClr val="000040"/>
                </a:gs>
                <a:gs pos="100000">
                  <a:srgbClr val="000000"/>
                </a:gs>
              </a:gsLst>
              <a:path path="rect">
                <a:fillToRect l="50000" t="50000" r="50000" b="50000"/>
              </a:path>
            </a:gradFill>
            <a:ln w="270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3261" name="Text Box 21"/>
            <p:cNvSpPr txBox="1">
              <a:spLocks noChangeArrowheads="1"/>
            </p:cNvSpPr>
            <p:nvPr/>
          </p:nvSpPr>
          <p:spPr bwMode="auto">
            <a:xfrm>
              <a:off x="3211" y="210"/>
              <a:ext cx="2549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ctr"/>
              <a:endParaRPr lang="th-TH" sz="4000" b="1">
                <a:latin typeface="Times New Roman" pitchFamily="18" charset="0"/>
              </a:endParaRPr>
            </a:p>
            <a:p>
              <a:pPr marL="457200" indent="-457200" algn="ctr"/>
              <a:endParaRPr lang="en-US" sz="1800">
                <a:latin typeface="Tahoma" pitchFamily="34" charset="0"/>
              </a:endParaRPr>
            </a:p>
          </p:txBody>
        </p:sp>
      </p:grp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5435600" y="404813"/>
            <a:ext cx="344011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2. การสร้างกลไกป้องกัน</a:t>
            </a:r>
          </a:p>
          <a:p>
            <a:pPr algn="ctr">
              <a:spcBef>
                <a:spcPct val="20000"/>
              </a:spcBef>
            </a:pPr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ผลประโยชน์ทับซ้อน</a:t>
            </a:r>
          </a:p>
          <a:p>
            <a:pPr algn="ctr">
              <a:spcBef>
                <a:spcPct val="20000"/>
              </a:spcBef>
            </a:pPr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 (</a:t>
            </a:r>
            <a:r>
              <a:rPr lang="en-US" sz="3600" b="1">
                <a:solidFill>
                  <a:srgbClr val="FFFF00"/>
                </a:solidFill>
                <a:latin typeface="Angsana New" pitchFamily="18" charset="-34"/>
              </a:rPr>
              <a:t>Conflict of interest</a:t>
            </a:r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th-TH" sz="3200" b="1">
              <a:solidFill>
                <a:srgbClr val="FFFF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8" grpId="0"/>
      <p:bldP spid="142352" grpId="0"/>
      <p:bldP spid="142353" grpId="0"/>
      <p:bldP spid="1423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3975"/>
            <a:ext cx="8229600" cy="1143000"/>
          </a:xfrm>
        </p:spPr>
        <p:txBody>
          <a:bodyPr/>
          <a:lstStyle/>
          <a:p>
            <a:pPr eaLnBrk="1" hangingPunct="1"/>
            <a:r>
              <a:rPr lang="th-TH" sz="3500" smtClean="0">
                <a:solidFill>
                  <a:srgbClr val="00FFFF"/>
                </a:solidFill>
                <a:latin typeface="Angsana New" pitchFamily="18" charset="-34"/>
              </a:rPr>
              <a:t>ยุทธศาสตร์ที่ 4 </a:t>
            </a:r>
            <a:br>
              <a:rPr lang="th-TH" sz="3500" smtClean="0">
                <a:solidFill>
                  <a:srgbClr val="00FFFF"/>
                </a:solidFill>
                <a:latin typeface="Angsana New" pitchFamily="18" charset="-34"/>
              </a:rPr>
            </a:br>
            <a:r>
              <a:rPr lang="th-TH" sz="3500" smtClean="0">
                <a:solidFill>
                  <a:schemeClr val="tx1"/>
                </a:solidFill>
                <a:latin typeface="Angsana New" pitchFamily="18" charset="-34"/>
              </a:rPr>
              <a:t>ธรรมาภิบาลทางการเมืองและการบริหาร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35063"/>
            <a:ext cx="8820150" cy="4525962"/>
          </a:xfrm>
        </p:spPr>
        <p:txBody>
          <a:bodyPr/>
          <a:lstStyle/>
          <a:p>
            <a:pPr marL="268288" indent="-268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1. การเสริมสร้างสถาบันการเมือง (</a:t>
            </a:r>
            <a:r>
              <a:rPr lang="en-US" sz="3300" b="1" smtClean="0">
                <a:solidFill>
                  <a:srgbClr val="FFFF00"/>
                </a:solidFill>
                <a:latin typeface="Angsana New" pitchFamily="18" charset="-34"/>
              </a:rPr>
              <a:t>Political institutionalization</a:t>
            </a: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marL="268288" indent="-268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2. การสร้างระบบถ่วงดุลที่มีประสิทธิภาพ (</a:t>
            </a:r>
            <a:r>
              <a:rPr lang="en-US" sz="3300" b="1" smtClean="0">
                <a:solidFill>
                  <a:srgbClr val="FFFF00"/>
                </a:solidFill>
                <a:latin typeface="Angsana New" pitchFamily="18" charset="-34"/>
              </a:rPr>
              <a:t>Effective checks and balances</a:t>
            </a: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marL="268288" indent="-268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3. การสร้างระบบการตรวจสอบและการรับผิดชอบทางการเมือง                 (</a:t>
            </a:r>
            <a:r>
              <a:rPr lang="en-US" sz="3300" b="1" smtClean="0">
                <a:solidFill>
                  <a:srgbClr val="FFFF00"/>
                </a:solidFill>
                <a:latin typeface="Angsana New" pitchFamily="18" charset="-34"/>
              </a:rPr>
              <a:t>Political accountability</a:t>
            </a: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marL="268288" indent="-268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4. การเสริมสร้างระบบการบริหารการปกครองตามหลักนิติธรรม                 (</a:t>
            </a:r>
            <a:r>
              <a:rPr lang="en-US" sz="3300" b="1" smtClean="0">
                <a:solidFill>
                  <a:srgbClr val="FFFF00"/>
                </a:solidFill>
                <a:latin typeface="Angsana New" pitchFamily="18" charset="-34"/>
              </a:rPr>
              <a:t>The rule of  law</a:t>
            </a: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marL="268288" indent="-268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5. การสร้างความชอบธรรมทางการเมือง  (</a:t>
            </a:r>
            <a:r>
              <a:rPr lang="en-US" sz="3300" b="1" smtClean="0">
                <a:solidFill>
                  <a:srgbClr val="FFFF00"/>
                </a:solidFill>
                <a:latin typeface="Angsana New" pitchFamily="18" charset="-34"/>
              </a:rPr>
              <a:t>Political  legitimacy</a:t>
            </a: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marL="268288" indent="-268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6. การเสริมสร้างระบบการเมืองและการบริหารที่เน้นผลประโยชน์             สาธารณะ  (</a:t>
            </a:r>
            <a:r>
              <a:rPr lang="en-US" sz="3300" b="1" smtClean="0">
                <a:solidFill>
                  <a:srgbClr val="FFFF00"/>
                </a:solidFill>
                <a:latin typeface="Angsana New" pitchFamily="18" charset="-34"/>
              </a:rPr>
              <a:t>Public interests</a:t>
            </a: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marL="268288" indent="-268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7. การเสริมสร้างความโปร่งใสทางการเมืองและการบริหาร                           (</a:t>
            </a:r>
            <a:r>
              <a:rPr lang="en-US" sz="3300" b="1" smtClean="0">
                <a:solidFill>
                  <a:srgbClr val="FFFF00"/>
                </a:solidFill>
                <a:latin typeface="Angsana New" pitchFamily="18" charset="-34"/>
              </a:rPr>
              <a:t>Political and administrative transparency</a:t>
            </a:r>
            <a:r>
              <a:rPr lang="th-TH" sz="3300" b="1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13FEDA-86E3-4C57-9AD9-D24696D98733}" type="slidenum">
              <a:rPr lang="en-US" smtClean="0"/>
              <a:pPr/>
              <a:t>32</a:t>
            </a:fld>
            <a:endParaRPr lang="th-TH" smtClean="0"/>
          </a:p>
        </p:txBody>
      </p:sp>
    </p:spTree>
  </p:cSld>
  <p:clrMapOvr>
    <a:masterClrMapping/>
  </p:clrMapOvr>
  <p:transition spd="slow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229600" cy="1143000"/>
          </a:xfrm>
        </p:spPr>
        <p:txBody>
          <a:bodyPr/>
          <a:lstStyle/>
          <a:p>
            <a:pPr eaLnBrk="1" hangingPunct="1"/>
            <a:r>
              <a:rPr lang="th-TH" sz="3800" smtClean="0">
                <a:solidFill>
                  <a:srgbClr val="00FFFF"/>
                </a:solidFill>
                <a:latin typeface="Angsana New" pitchFamily="18" charset="-34"/>
              </a:rPr>
              <a:t>ยุทธศาสตร์ที่ 5  </a:t>
            </a:r>
            <a:br>
              <a:rPr lang="th-TH" sz="3800" smtClean="0">
                <a:solidFill>
                  <a:srgbClr val="00FFFF"/>
                </a:solidFill>
                <a:latin typeface="Angsana New" pitchFamily="18" charset="-34"/>
              </a:rPr>
            </a:br>
            <a:r>
              <a:rPr lang="th-TH" sz="3800" smtClean="0">
                <a:solidFill>
                  <a:srgbClr val="FFFF00"/>
                </a:solidFill>
                <a:latin typeface="Angsana New" pitchFamily="18" charset="-34"/>
              </a:rPr>
              <a:t>ความมั่นคง การจัดการความขัดแย้ง</a:t>
            </a:r>
            <a:br>
              <a:rPr lang="th-TH" sz="3800" smtClean="0">
                <a:solidFill>
                  <a:srgbClr val="FFFF00"/>
                </a:solidFill>
                <a:latin typeface="Angsana New" pitchFamily="18" charset="-34"/>
              </a:rPr>
            </a:br>
            <a:r>
              <a:rPr lang="th-TH" sz="3800" smtClean="0">
                <a:solidFill>
                  <a:srgbClr val="FFFF00"/>
                </a:solidFill>
                <a:latin typeface="Angsana New" pitchFamily="18" charset="-34"/>
              </a:rPr>
              <a:t>และการสร้างสังคมสมานฉันท์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332038"/>
            <a:ext cx="8820150" cy="4525962"/>
          </a:xfrm>
        </p:spPr>
        <p:txBody>
          <a:bodyPr/>
          <a:lstStyle/>
          <a:p>
            <a:pPr marL="363538" indent="-363538" eaLnBrk="1" hangingPunct="1">
              <a:buFont typeface="Wingdings" pitchFamily="2" charset="2"/>
              <a:buNone/>
            </a:pPr>
            <a:r>
              <a:rPr lang="th-TH" sz="3600" b="1" smtClean="0">
                <a:latin typeface="Angsana New" pitchFamily="18" charset="-34"/>
              </a:rPr>
              <a:t>1. 	การเสริมสร้างความมั่นคงภายในชาติ (</a:t>
            </a:r>
            <a:r>
              <a:rPr lang="en-US" sz="3600" b="1" smtClean="0">
                <a:latin typeface="Angsana New" pitchFamily="18" charset="-34"/>
              </a:rPr>
              <a:t>Internal security</a:t>
            </a:r>
            <a:r>
              <a:rPr lang="th-TH" sz="3600" b="1" smtClean="0">
                <a:latin typeface="Angsana New" pitchFamily="18" charset="-34"/>
              </a:rPr>
              <a:t>)</a:t>
            </a:r>
          </a:p>
          <a:p>
            <a:pPr marL="363538" indent="-363538" eaLnBrk="1" hangingPunct="1">
              <a:buFont typeface="Wingdings" pitchFamily="2" charset="2"/>
              <a:buNone/>
            </a:pPr>
            <a:r>
              <a:rPr lang="th-TH" sz="3600" b="1" smtClean="0">
                <a:latin typeface="Angsana New" pitchFamily="18" charset="-34"/>
              </a:rPr>
              <a:t>2. 	การจัดการความขัดแย้งโดยสันติวิธี                                       (</a:t>
            </a:r>
            <a:r>
              <a:rPr lang="en-US" sz="3600" b="1" smtClean="0">
                <a:latin typeface="Angsana New" pitchFamily="18" charset="-34"/>
              </a:rPr>
              <a:t>Nonviolent conflict management</a:t>
            </a:r>
            <a:r>
              <a:rPr lang="th-TH" sz="3600" b="1" smtClean="0">
                <a:latin typeface="Angsana New" pitchFamily="18" charset="-34"/>
              </a:rPr>
              <a:t>)</a:t>
            </a:r>
          </a:p>
          <a:p>
            <a:pPr marL="363538" indent="-363538" eaLnBrk="1" hangingPunct="1">
              <a:buFont typeface="Wingdings" pitchFamily="2" charset="2"/>
              <a:buNone/>
            </a:pPr>
            <a:r>
              <a:rPr lang="th-TH" sz="3600" b="1" smtClean="0">
                <a:latin typeface="Angsana New" pitchFamily="18" charset="-34"/>
              </a:rPr>
              <a:t>3. 	การเสริมสร้างความอดทนความอดกลั้นทางการเมืองให้เกิดขึ้น        ในทุกภาคส่วนของสังคม  (</a:t>
            </a:r>
            <a:r>
              <a:rPr lang="en-US" sz="3600" b="1" smtClean="0">
                <a:latin typeface="Angsana New" pitchFamily="18" charset="-34"/>
              </a:rPr>
              <a:t>Political toleration</a:t>
            </a:r>
            <a:r>
              <a:rPr lang="th-TH" sz="3600" b="1" smtClean="0">
                <a:latin typeface="Angsana New" pitchFamily="18" charset="-34"/>
              </a:rPr>
              <a:t>)</a:t>
            </a:r>
          </a:p>
          <a:p>
            <a:pPr marL="363538" indent="-363538" eaLnBrk="1" hangingPunct="1">
              <a:buFont typeface="Wingdings" pitchFamily="2" charset="2"/>
              <a:buNone/>
            </a:pPr>
            <a:r>
              <a:rPr lang="th-TH" sz="3600" b="1" smtClean="0">
                <a:latin typeface="Angsana New" pitchFamily="18" charset="-34"/>
              </a:rPr>
              <a:t>4. 	การเสริมสร้างความสามารถในการอยู่ร่วมกันของคนในชาติ                   ท่ามกลางความหลากหลาย (</a:t>
            </a:r>
            <a:r>
              <a:rPr lang="en-US" sz="3600" b="1" smtClean="0">
                <a:latin typeface="Angsana New" pitchFamily="18" charset="-34"/>
              </a:rPr>
              <a:t>Balance of conformity and diversity</a:t>
            </a:r>
            <a:r>
              <a:rPr lang="th-TH" sz="3600" b="1" smtClean="0">
                <a:latin typeface="Angsana New" pitchFamily="18" charset="-34"/>
              </a:rPr>
              <a:t>)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19516C-0548-4E73-9DE2-1A7004769A0B}" type="slidenum">
              <a:rPr lang="en-US" smtClean="0"/>
              <a:pPr/>
              <a:t>33</a:t>
            </a:fld>
            <a:endParaRPr lang="th-TH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ยุทธศาสตร์ที่ 6</a:t>
            </a:r>
            <a:r>
              <a:rPr lang="th-TH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990033"/>
                  </a:outerShdw>
                </a:effectLst>
                <a:latin typeface="Angsana New" pitchFamily="18" charset="-34"/>
              </a:rPr>
              <a:t> </a:t>
            </a:r>
            <a:br>
              <a:rPr lang="th-TH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990033"/>
                  </a:outerShdw>
                </a:effectLst>
                <a:latin typeface="Angsana New" pitchFamily="18" charset="-34"/>
              </a:rPr>
            </a:br>
            <a:r>
              <a:rPr lang="th-TH" sz="400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การกระจายอำนาจ และการสร้างความเป็นธรรม</a:t>
            </a:r>
            <a:br>
              <a:rPr lang="th-TH" sz="400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</a:br>
            <a:r>
              <a:rPr lang="th-TH" sz="400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ในการบริหารทรัพยากร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2332038"/>
            <a:ext cx="8229600" cy="4525962"/>
          </a:xfrm>
        </p:spPr>
        <p:txBody>
          <a:bodyPr/>
          <a:lstStyle/>
          <a:p>
            <a:pPr marL="365125" indent="-365125" eaLnBrk="1" hangingPunct="1">
              <a:buFontTx/>
              <a:buNone/>
              <a:tabLst>
                <a:tab pos="274638" algn="l"/>
              </a:tabLst>
            </a:pPr>
            <a:r>
              <a:rPr lang="th-TH" sz="3600" b="1" smtClean="0">
                <a:latin typeface="Angsana New" pitchFamily="18" charset="-34"/>
              </a:rPr>
              <a:t>1. 	การเสริมสร้างความสำนึกในการเป็นเจ้าของท้องถิ่น</a:t>
            </a:r>
            <a:r>
              <a:rPr lang="th-TH" sz="3600" b="1" smtClean="0">
                <a:solidFill>
                  <a:srgbClr val="FFFF00"/>
                </a:solidFill>
                <a:latin typeface="Angsana New" pitchFamily="18" charset="-34"/>
              </a:rPr>
              <a:t>         </a:t>
            </a:r>
            <a:r>
              <a:rPr lang="th-TH" sz="3600" b="1" smtClean="0">
                <a:latin typeface="Angsana New" pitchFamily="18" charset="-34"/>
              </a:rPr>
              <a:t>(</a:t>
            </a:r>
            <a:r>
              <a:rPr lang="en-US" sz="3600" b="1" smtClean="0">
                <a:latin typeface="Angsana New" pitchFamily="18" charset="-34"/>
              </a:rPr>
              <a:t>Local ownership</a:t>
            </a:r>
            <a:r>
              <a:rPr lang="th-TH" sz="3600" b="1" smtClean="0">
                <a:latin typeface="Angsana New" pitchFamily="18" charset="-34"/>
              </a:rPr>
              <a:t>)</a:t>
            </a:r>
          </a:p>
          <a:p>
            <a:pPr marL="365125" indent="-365125" eaLnBrk="1" hangingPunct="1">
              <a:buFontTx/>
              <a:buNone/>
              <a:tabLst>
                <a:tab pos="274638" algn="l"/>
              </a:tabLst>
            </a:pPr>
            <a:r>
              <a:rPr lang="th-TH" sz="3600" b="1" smtClean="0">
                <a:latin typeface="Angsana New" pitchFamily="18" charset="-34"/>
              </a:rPr>
              <a:t>2. 	การสร้างความเป็นธรรมในการบริหารทรัพยากรท้องถิ่น (</a:t>
            </a:r>
            <a:r>
              <a:rPr lang="en-US" sz="3600" b="1" smtClean="0">
                <a:latin typeface="Angsana New" pitchFamily="18" charset="-34"/>
              </a:rPr>
              <a:t>Resource management fairness</a:t>
            </a:r>
            <a:r>
              <a:rPr lang="th-TH" sz="3600" b="1" smtClean="0">
                <a:latin typeface="Angsana New" pitchFamily="18" charset="-34"/>
              </a:rPr>
              <a:t>)</a:t>
            </a:r>
          </a:p>
          <a:p>
            <a:pPr marL="365125" indent="-365125" eaLnBrk="1" hangingPunct="1">
              <a:buFontTx/>
              <a:buNone/>
              <a:tabLst>
                <a:tab pos="274638" algn="l"/>
              </a:tabLst>
            </a:pPr>
            <a:r>
              <a:rPr lang="th-TH" sz="3600" b="1" smtClean="0">
                <a:latin typeface="Angsana New" pitchFamily="18" charset="-34"/>
              </a:rPr>
              <a:t>3. 	การสร้างกลไกการถ่ายโอนอำนาจให้ท้องถิ่น  (</a:t>
            </a:r>
            <a:r>
              <a:rPr lang="en-US" sz="3600" b="1" smtClean="0">
                <a:latin typeface="Angsana New" pitchFamily="18" charset="-34"/>
              </a:rPr>
              <a:t>Devolution</a:t>
            </a:r>
            <a:r>
              <a:rPr lang="th-TH" sz="3600" b="1" smtClean="0">
                <a:latin typeface="Angsana New" pitchFamily="18" charset="-34"/>
              </a:rPr>
              <a:t>)</a:t>
            </a:r>
          </a:p>
          <a:p>
            <a:pPr marL="365125" indent="-365125" eaLnBrk="1" hangingPunct="1">
              <a:buFontTx/>
              <a:buNone/>
              <a:tabLst>
                <a:tab pos="274638" algn="l"/>
              </a:tabLst>
            </a:pPr>
            <a:r>
              <a:rPr lang="th-TH" sz="3600" b="1" smtClean="0">
                <a:latin typeface="Angsana New" pitchFamily="18" charset="-34"/>
              </a:rPr>
              <a:t>4. 	การพัฒนาเครือข่ายร่วมกันระหว่างชุมชนท้องถิ่นกับ       องค์กรปกครองส่วนท้องถิ่น (</a:t>
            </a:r>
            <a:r>
              <a:rPr lang="en-US" sz="3600" b="1" smtClean="0">
                <a:latin typeface="Angsana New" pitchFamily="18" charset="-34"/>
              </a:rPr>
              <a:t>Local network strengthening</a:t>
            </a:r>
            <a:r>
              <a:rPr lang="th-TH" sz="3600" b="1" smtClean="0">
                <a:latin typeface="Angsana New" pitchFamily="18" charset="-34"/>
              </a:rPr>
              <a:t>)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522772-24AF-4116-AD38-A9BD1AF1ABF7}" type="slidenum">
              <a:rPr lang="en-US" smtClean="0"/>
              <a:pPr/>
              <a:t>34</a:t>
            </a:fld>
            <a:endParaRPr lang="th-TH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/>
            </a:gs>
            <a:gs pos="50000">
              <a:srgbClr val="FFFF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B61370-137B-425A-B3E5-5259CEA90904}" type="slidenum">
              <a:rPr lang="en-US" smtClean="0"/>
              <a:pPr/>
              <a:t>35</a:t>
            </a:fld>
            <a:endParaRPr lang="th-TH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52600" y="2781300"/>
            <a:ext cx="7391400" cy="1143000"/>
          </a:xfrm>
        </p:spPr>
        <p:txBody>
          <a:bodyPr/>
          <a:lstStyle/>
          <a:p>
            <a:pPr eaLnBrk="1" hangingPunct="1"/>
            <a:r>
              <a:rPr lang="th-TH" i="1" smtClean="0">
                <a:solidFill>
                  <a:srgbClr val="FF3300"/>
                </a:solidFill>
                <a:latin typeface="Angsana New" pitchFamily="18" charset="-34"/>
              </a:rPr>
              <a:t>แผนแม่บทส่งเสริมและพัฒนา</a:t>
            </a:r>
            <a:br>
              <a:rPr lang="th-TH" i="1" smtClean="0">
                <a:solidFill>
                  <a:srgbClr val="FF3300"/>
                </a:solidFill>
                <a:latin typeface="Angsana New" pitchFamily="18" charset="-34"/>
              </a:rPr>
            </a:br>
            <a:r>
              <a:rPr lang="th-TH" i="1" smtClean="0">
                <a:solidFill>
                  <a:srgbClr val="FF3300"/>
                </a:solidFill>
                <a:latin typeface="Angsana New" pitchFamily="18" charset="-34"/>
              </a:rPr>
              <a:t>การใช้ทรัพยากรสื่อสารมวลชน</a:t>
            </a:r>
            <a:br>
              <a:rPr lang="th-TH" i="1" smtClean="0">
                <a:solidFill>
                  <a:srgbClr val="FF3300"/>
                </a:solidFill>
                <a:latin typeface="Angsana New" pitchFamily="18" charset="-34"/>
              </a:rPr>
            </a:br>
            <a:r>
              <a:rPr lang="th-TH" i="1" smtClean="0">
                <a:solidFill>
                  <a:srgbClr val="FF3300"/>
                </a:solidFill>
                <a:latin typeface="Angsana New" pitchFamily="18" charset="-34"/>
              </a:rPr>
              <a:t>เพื่อการปฏิรูปสังคมและการเมือง พ.ศ.2550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9F882-333C-4D00-9B73-E06100728C33}" type="slidenum">
              <a:rPr lang="en-US" smtClean="0"/>
              <a:pPr/>
              <a:t>36</a:t>
            </a:fld>
            <a:endParaRPr lang="th-TH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412875"/>
            <a:ext cx="7908925" cy="3352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h-TH" sz="3500" b="1" smtClean="0">
                <a:latin typeface="Angsana New" pitchFamily="18" charset="-34"/>
              </a:rPr>
              <a:t>1. ความสำคัญและความเป็นมาของแผนแม่บทฯ</a:t>
            </a:r>
          </a:p>
          <a:p>
            <a:pPr marL="609600" indent="-609600" eaLnBrk="1" hangingPunct="1">
              <a:buFontTx/>
              <a:buNone/>
            </a:pPr>
            <a:r>
              <a:rPr lang="th-TH" sz="3500" b="1" smtClean="0">
                <a:latin typeface="Angsana New" pitchFamily="18" charset="-34"/>
              </a:rPr>
              <a:t>2. วัตถุประสงค์ของการจัดทำแผนแม่บทฯ</a:t>
            </a:r>
          </a:p>
          <a:p>
            <a:pPr marL="609600" indent="-609600" eaLnBrk="1" hangingPunct="1">
              <a:buFontTx/>
              <a:buNone/>
            </a:pPr>
            <a:r>
              <a:rPr lang="th-TH" sz="3500" b="1" smtClean="0">
                <a:latin typeface="Angsana New" pitchFamily="18" charset="-34"/>
              </a:rPr>
              <a:t>3. ขอบเขตของการจัดทำแผนแม่บทฯ</a:t>
            </a:r>
          </a:p>
          <a:p>
            <a:pPr marL="609600" indent="-609600" eaLnBrk="1" hangingPunct="1">
              <a:buFontTx/>
              <a:buNone/>
            </a:pPr>
            <a:r>
              <a:rPr lang="th-TH" sz="3500" b="1" smtClean="0">
                <a:latin typeface="Angsana New" pitchFamily="18" charset="-34"/>
              </a:rPr>
              <a:t>4. ผลที่คาดว่าจะได้รับการจัดทำแผนแม่บทฯ</a:t>
            </a:r>
          </a:p>
          <a:p>
            <a:pPr marL="609600" indent="-609600" eaLnBrk="1" hangingPunct="1">
              <a:buFontTx/>
              <a:buNone/>
            </a:pPr>
            <a:r>
              <a:rPr lang="th-TH" sz="3500" b="1" smtClean="0">
                <a:latin typeface="Angsana New" pitchFamily="18" charset="-34"/>
              </a:rPr>
              <a:t>5. บริบททางเศรษฐกิจ การเมืองการปกครองและสังคม</a:t>
            </a:r>
          </a:p>
          <a:p>
            <a:pPr marL="609600" indent="-609600" eaLnBrk="1" hangingPunct="1">
              <a:buFontTx/>
              <a:buNone/>
            </a:pPr>
            <a:r>
              <a:rPr lang="th-TH" sz="3500" b="1" smtClean="0">
                <a:latin typeface="Angsana New" pitchFamily="18" charset="-34"/>
              </a:rPr>
              <a:t>6. บริบทสภาพการณ์และปัญหาสื่อมวลชนไทย</a:t>
            </a:r>
          </a:p>
          <a:p>
            <a:pPr marL="609600" indent="-609600" eaLnBrk="1" hangingPunct="1">
              <a:buFontTx/>
              <a:buNone/>
            </a:pPr>
            <a:r>
              <a:rPr lang="th-TH" sz="3500" b="1" smtClean="0">
                <a:latin typeface="Angsana New" pitchFamily="18" charset="-34"/>
              </a:rPr>
              <a:t>7. วิสัยทัศน์ วัตถุประสงค์ สภาพที่พึงประสงค์ของแผนแม่บทฯ</a:t>
            </a:r>
          </a:p>
          <a:p>
            <a:pPr marL="609600" indent="-609600" eaLnBrk="1" hangingPunct="1">
              <a:buFontTx/>
              <a:buNone/>
            </a:pPr>
            <a:r>
              <a:rPr lang="th-TH" sz="3500" b="1" smtClean="0">
                <a:latin typeface="Angsana New" pitchFamily="18" charset="-34"/>
              </a:rPr>
              <a:t>8. ยุทธศาสตร์ เป้าหมายและพันธกิจของแผนแม่บทฯ</a:t>
            </a:r>
          </a:p>
        </p:txBody>
      </p:sp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1763713" y="476250"/>
            <a:ext cx="48244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spc="72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ขอบเขตการศึกษา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7A678-344E-42F3-8073-DE60B70CEB57}" type="slidenum">
              <a:rPr lang="en-US" smtClean="0"/>
              <a:pPr/>
              <a:t>37</a:t>
            </a:fld>
            <a:endParaRPr lang="th-TH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76250"/>
            <a:ext cx="7772400" cy="1143000"/>
          </a:xfrm>
        </p:spPr>
        <p:txBody>
          <a:bodyPr/>
          <a:lstStyle/>
          <a:p>
            <a:pPr eaLnBrk="1" hangingPunct="1"/>
            <a:r>
              <a:rPr lang="th-TH" sz="4000" i="1" smtClean="0">
                <a:solidFill>
                  <a:srgbClr val="FFFF00"/>
                </a:solidFill>
                <a:latin typeface="Angsana New" pitchFamily="18" charset="-34"/>
              </a:rPr>
              <a:t>1. ความสำคัญและความเป็นมาของแผนแม่บทฯ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47925" y="1773238"/>
            <a:ext cx="6696075" cy="4238625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3800" b="1" smtClean="0">
                <a:latin typeface="Angsana New" pitchFamily="18" charset="-34"/>
              </a:rPr>
              <a:t>	          รัฐบาลที่ได้รับการแต่งตั้งภายใต้การนำของพลเอกสุรยุทธ์ จุลานนท์ นายกรัฐมนตรี ได้แถลงนโยบายต่อสภานิติบัญญัติแห่งชาติ เมื่อวันที่  3 พฤศจิกายน 2549 ว่าจะจัดทำแผนแม่บทการใช้ทรัพยากรสื่อสารของชาติ การใช้เครื่องมือสื่อสารของรัฐ เพื่อประโยชน์สาธารณะและประโยชน์ต่อการศึกษาทางการเมืองแก่ประชาชน และเพื่อให้เกิดการปฏิรูปสื่ออย่างเป็นจริงและเห็นเป็นรูปธรรม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D0F53C-9A83-4837-AFE2-68482F7643B2}" type="slidenum">
              <a:rPr lang="en-US" smtClean="0"/>
              <a:pPr/>
              <a:t>38</a:t>
            </a:fld>
            <a:endParaRPr lang="th-TH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92150"/>
            <a:ext cx="7772400" cy="1143000"/>
          </a:xfrm>
        </p:spPr>
        <p:txBody>
          <a:bodyPr/>
          <a:lstStyle/>
          <a:p>
            <a:pPr eaLnBrk="1" hangingPunct="1"/>
            <a:r>
              <a:rPr lang="th-TH" i="1" smtClean="0">
                <a:solidFill>
                  <a:srgbClr val="FF0000"/>
                </a:solidFill>
                <a:latin typeface="Angsana New" pitchFamily="18" charset="-34"/>
              </a:rPr>
              <a:t>2. วัตถุประสงค์ของการจัดทำแผนแม่บทฯ</a:t>
            </a:r>
            <a:br>
              <a:rPr lang="th-TH" i="1" smtClean="0">
                <a:solidFill>
                  <a:srgbClr val="FF0000"/>
                </a:solidFill>
                <a:latin typeface="Angsana New" pitchFamily="18" charset="-34"/>
              </a:rPr>
            </a:br>
            <a:endParaRPr lang="th-TH" i="1" smtClean="0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8496300" cy="4608512"/>
          </a:xfrm>
        </p:spPr>
        <p:txBody>
          <a:bodyPr/>
          <a:lstStyle/>
          <a:p>
            <a:pPr marL="290513" indent="-290513" algn="thaiDist" eaLnBrk="1" hangingPunct="1">
              <a:buFont typeface="Wingdings" pitchFamily="2" charset="2"/>
              <a:buNone/>
            </a:pPr>
            <a:r>
              <a:rPr lang="th-TH" sz="3400" b="1" smtClean="0">
                <a:latin typeface="Angsana New" pitchFamily="18" charset="-34"/>
              </a:rPr>
              <a:t>1. เพื่อให้ได้แผนแม่บทฯ ที่ส่งเสริมและพัฒนาการใช้สื่อวิทยุกระจายเสียงและวิทยุโทรทัศน์เพื่อการปฏิรูปสังคมและการเมือง</a:t>
            </a:r>
          </a:p>
          <a:p>
            <a:pPr marL="290513" indent="-290513" algn="thaiDist" eaLnBrk="1" hangingPunct="1">
              <a:buFont typeface="Wingdings" pitchFamily="2" charset="2"/>
              <a:buNone/>
            </a:pPr>
            <a:r>
              <a:rPr lang="th-TH" sz="3400" b="1" smtClean="0">
                <a:latin typeface="Angsana New" pitchFamily="18" charset="-34"/>
              </a:rPr>
              <a:t>2. เพื่อให้เกิดการปฏิบัติการตามแผนแม่บทฯ ในช่วงที่ประเทศยังไม่มีองค์กรอิสระที่มีบทบาทหน้าที่ตามกฎหมาย เพื่อแก้ปัญหาความสับสนและไร้ระเบียบ ในช่วงที่ยังไม่มีการปฏิรูปสื่อวิทยุกระจายเสียงและวิทยุโทรทัศน์อย่างสมบูรณ์ ต้องตามเจตนารมณ์รัฐธรรมนูญฉบับปัจจุบัน</a:t>
            </a:r>
          </a:p>
          <a:p>
            <a:pPr marL="290513" indent="-290513" algn="thaiDist" eaLnBrk="1" hangingPunct="1">
              <a:buFont typeface="Wingdings" pitchFamily="2" charset="2"/>
              <a:buNone/>
            </a:pPr>
            <a:r>
              <a:rPr lang="th-TH" sz="3400" b="1" smtClean="0">
                <a:latin typeface="Angsana New" pitchFamily="18" charset="-34"/>
              </a:rPr>
              <a:t>3. เพื่อให้เกิดการปฏิบัติการนำร่องหรือต้นแบบในการใช้สื่อวิทยุกระจายเสียงและวิทยุโทรทัศน์เพื่อการปฏิรูปสังคมและการเมือ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Rectangle 6"/>
          <p:cNvSpPr>
            <a:spLocks noGrp="1" noChangeArrowheads="1"/>
          </p:cNvSpPr>
          <p:nvPr>
            <p:ph type="title"/>
          </p:nvPr>
        </p:nvSpPr>
        <p:spPr>
          <a:xfrm>
            <a:off x="2339975" y="115888"/>
            <a:ext cx="4751388" cy="730250"/>
          </a:xfrm>
          <a:solidFill>
            <a:srgbClr val="003300"/>
          </a:solidFill>
          <a:ln w="28575">
            <a:solidFill>
              <a:srgbClr val="FFFF00"/>
            </a:solidFill>
          </a:ln>
        </p:spPr>
        <p:txBody>
          <a:bodyPr anchor="b">
            <a:spAutoFit/>
          </a:bodyPr>
          <a:lstStyle/>
          <a:p>
            <a:r>
              <a:rPr lang="th-TH" sz="4000" b="1" i="1" smtClean="0">
                <a:solidFill>
                  <a:srgbClr val="00FFFF"/>
                </a:solidFill>
                <a:latin typeface="Angsana New" pitchFamily="18" charset="-34"/>
              </a:rPr>
              <a:t>3. ขอบเขตของการจัดทำแผน</a:t>
            </a:r>
          </a:p>
        </p:txBody>
      </p:sp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0C7B-355D-425C-A665-041EF456A360}" type="slidenum">
              <a:rPr lang="en-US"/>
              <a:pPr>
                <a:defRPr/>
              </a:pPr>
              <a:t>39</a:t>
            </a:fld>
            <a:endParaRPr lang="th-TH"/>
          </a:p>
        </p:txBody>
      </p:sp>
      <p:sp>
        <p:nvSpPr>
          <p:cNvPr id="139266" name="AutoShape 2"/>
          <p:cNvSpPr>
            <a:spLocks noChangeArrowheads="1"/>
          </p:cNvSpPr>
          <p:nvPr/>
        </p:nvSpPr>
        <p:spPr bwMode="auto">
          <a:xfrm>
            <a:off x="1187450" y="2493963"/>
            <a:ext cx="6840538" cy="1366837"/>
          </a:xfrm>
          <a:prstGeom prst="flowChartOffpageConnector">
            <a:avLst/>
          </a:prstGeom>
          <a:gradFill rotWithShape="1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FFFF00"/>
                </a:solidFill>
                <a:latin typeface="Angsana New" pitchFamily="18" charset="-34"/>
              </a:rPr>
              <a:t>2. แผนแม่บทฯ นี้มีความเหมาะสมที่จะนำไปสู่การปฏิบัติการ</a:t>
            </a:r>
          </a:p>
          <a:p>
            <a:pPr algn="ctr"/>
            <a:r>
              <a:rPr lang="th-TH" sz="3200" b="1">
                <a:solidFill>
                  <a:srgbClr val="FFFF00"/>
                </a:solidFill>
                <a:latin typeface="Angsana New" pitchFamily="18" charset="-34"/>
              </a:rPr>
              <a:t>ได้ในช่วงระยะเวลาไม่เกิน 10 ปี นับจากปี 2550</a:t>
            </a: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 rot="10800000">
            <a:off x="0" y="4868863"/>
            <a:ext cx="9144000" cy="1989137"/>
          </a:xfrm>
          <a:prstGeom prst="flowChartOffpageConnector">
            <a:avLst/>
          </a:prstGeom>
          <a:solidFill>
            <a:srgbClr val="66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th-TH" sz="3200" b="1">
                <a:latin typeface="Angsana New" pitchFamily="18" charset="-34"/>
              </a:rPr>
              <a:t>        </a:t>
            </a:r>
            <a:r>
              <a:rPr lang="th-TH" sz="3200" b="1">
                <a:solidFill>
                  <a:srgbClr val="FFFF00"/>
                </a:solidFill>
                <a:latin typeface="Angsana New" pitchFamily="18" charset="-34"/>
              </a:rPr>
              <a:t>4. การปฏิบัติการตามแผนแม่บทฯนี้เป็นบทบาทของรัฐบาลที่ต้องดำเนินการ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th-TH" sz="3200" b="1">
                <a:solidFill>
                  <a:srgbClr val="FFFF00"/>
                </a:solidFill>
                <a:latin typeface="Angsana New" pitchFamily="18" charset="-34"/>
              </a:rPr>
              <a:t>  ทันทีในขณะที่ประเทศยังไม่มีองค์กรอิสระที่มีอำนาจหน้าที่โดยตรงมาดำเนินการ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th-TH" sz="3200" b="1">
                <a:solidFill>
                  <a:srgbClr val="FFFF00"/>
                </a:solidFill>
                <a:latin typeface="Angsana New" pitchFamily="18" charset="-34"/>
              </a:rPr>
              <a:t>  จัดสรรคลื่นและกำกับดูแลการประกอบกิจการวิทยุกระจายเสียงและวิทยุโทรทัศน์</a:t>
            </a:r>
          </a:p>
        </p:txBody>
      </p:sp>
      <p:sp>
        <p:nvSpPr>
          <p:cNvPr id="139269" name="AutoShape 5"/>
          <p:cNvSpPr>
            <a:spLocks noChangeArrowheads="1"/>
          </p:cNvSpPr>
          <p:nvPr/>
        </p:nvSpPr>
        <p:spPr bwMode="auto">
          <a:xfrm rot="10800000">
            <a:off x="1763713" y="765175"/>
            <a:ext cx="5905500" cy="1655763"/>
          </a:xfrm>
          <a:prstGeom prst="flowChartOffpageConnector">
            <a:avLst/>
          </a:prstGeom>
          <a:solidFill>
            <a:srgbClr val="800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marL="533400" indent="-533400" algn="ctr">
              <a:lnSpc>
                <a:spcPct val="90000"/>
              </a:lnSpc>
            </a:pPr>
            <a:r>
              <a:rPr lang="th-TH" sz="3200" b="1">
                <a:solidFill>
                  <a:schemeClr val="bg1"/>
                </a:solidFill>
                <a:latin typeface="Angsana New" pitchFamily="18" charset="-34"/>
              </a:rPr>
              <a:t>1. ทรัพยากรสื่อสารมวลชนในแผนแม่บทฯ นี้ </a:t>
            </a:r>
          </a:p>
          <a:p>
            <a:pPr marL="533400" indent="-533400" algn="ctr">
              <a:lnSpc>
                <a:spcPct val="90000"/>
              </a:lnSpc>
            </a:pPr>
            <a:r>
              <a:rPr lang="th-TH" sz="3200" b="1">
                <a:solidFill>
                  <a:schemeClr val="bg1"/>
                </a:solidFill>
                <a:latin typeface="Angsana New" pitchFamily="18" charset="-34"/>
              </a:rPr>
              <a:t>เน้นเฉพาะสื่อที่ใช้คลื่นในการส่งและรับข้อมูลข่าวสาร </a:t>
            </a:r>
          </a:p>
          <a:p>
            <a:pPr marL="533400" indent="-533400" algn="ctr">
              <a:lnSpc>
                <a:spcPct val="90000"/>
              </a:lnSpc>
            </a:pPr>
            <a:r>
              <a:rPr lang="th-TH" sz="3200" b="1">
                <a:solidFill>
                  <a:schemeClr val="bg1"/>
                </a:solidFill>
                <a:latin typeface="Angsana New" pitchFamily="18" charset="-34"/>
              </a:rPr>
              <a:t>ซึ่งได้แก่วิทยุกระจายเสียงและวิทยุโทรทัศน์เท่านั้น</a:t>
            </a:r>
          </a:p>
        </p:txBody>
      </p:sp>
      <p:sp>
        <p:nvSpPr>
          <p:cNvPr id="139267" name="AutoShape 3"/>
          <p:cNvSpPr>
            <a:spLocks noChangeArrowheads="1"/>
          </p:cNvSpPr>
          <p:nvPr/>
        </p:nvSpPr>
        <p:spPr bwMode="auto">
          <a:xfrm rot="10800000">
            <a:off x="971550" y="3644900"/>
            <a:ext cx="7488238" cy="1365250"/>
          </a:xfrm>
          <a:prstGeom prst="flowChartOffpageConnector">
            <a:avLst/>
          </a:prstGeom>
          <a:solidFill>
            <a:srgbClr val="3333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</a:pPr>
            <a:r>
              <a:rPr lang="th-TH" sz="3200" b="1">
                <a:latin typeface="Angsana New" pitchFamily="18" charset="-34"/>
              </a:rPr>
              <a:t> </a:t>
            </a:r>
            <a:r>
              <a:rPr lang="th-TH" sz="3200" b="1">
                <a:solidFill>
                  <a:schemeClr val="bg1"/>
                </a:solidFill>
                <a:latin typeface="Angsana New" pitchFamily="18" charset="-34"/>
              </a:rPr>
              <a:t>3. แผนแม่บทฯ นี้มีเงื่อนไขสำคัญ คือการใช้สื่อวิทยุกระจายเสียง </a:t>
            </a:r>
          </a:p>
          <a:p>
            <a:pPr marL="533400" indent="-533400" algn="ctr">
              <a:lnSpc>
                <a:spcPct val="90000"/>
              </a:lnSpc>
              <a:spcBef>
                <a:spcPct val="20000"/>
              </a:spcBef>
            </a:pPr>
            <a:r>
              <a:rPr lang="th-TH" sz="3200" b="1">
                <a:solidFill>
                  <a:schemeClr val="bg1"/>
                </a:solidFill>
                <a:latin typeface="Angsana New" pitchFamily="18" charset="-34"/>
              </a:rPr>
              <a:t>และวิทยุโทรทัศน์เพื่อการปฏิรูปสังคมและ การเมือง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5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25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25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25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39266" grpId="0" animBg="1"/>
      <p:bldP spid="139268" grpId="0" animBg="1"/>
      <p:bldP spid="139269" grpId="0" animBg="1"/>
      <p:bldP spid="1392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8B4B98-DEEB-4811-B3C4-7F51E74C4C3B}" type="slidenum">
              <a:rPr lang="en-US" smtClean="0"/>
              <a:pPr/>
              <a:t>4</a:t>
            </a:fld>
            <a:endParaRPr lang="th-TH" smtClean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84213" y="1763713"/>
            <a:ext cx="8424862" cy="49784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74638" indent="-274638">
              <a:tabLst>
                <a:tab pos="274638" algn="l"/>
                <a:tab pos="457200" algn="l"/>
                <a:tab pos="990600" algn="l"/>
              </a:tabLst>
            </a:pPr>
            <a:r>
              <a:rPr lang="th-TH" sz="4000" b="1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>
                <a:solidFill>
                  <a:schemeClr val="tx2"/>
                </a:solidFill>
                <a:latin typeface="Angsana New" pitchFamily="18" charset="-34"/>
              </a:rPr>
              <a:t>(6) 	การระดมและการมีส่วนร่วมทางการเมืองของ				ประชาชน</a:t>
            </a:r>
          </a:p>
          <a:p>
            <a:pPr marL="274638" indent="-274638">
              <a:tabLst>
                <a:tab pos="274638" algn="l"/>
                <a:tab pos="457200" algn="l"/>
                <a:tab pos="990600" algn="l"/>
              </a:tabLst>
            </a:pPr>
            <a:r>
              <a:rPr lang="th-TH" sz="4000" b="1">
                <a:solidFill>
                  <a:schemeClr val="tx2"/>
                </a:solidFill>
                <a:latin typeface="Angsana New" pitchFamily="18" charset="-34"/>
              </a:rPr>
              <a:t>	(7) 	การสร้างระบอบประชาธิปไตย</a:t>
            </a:r>
          </a:p>
          <a:p>
            <a:pPr marL="274638" indent="-274638">
              <a:tabLst>
                <a:tab pos="274638" algn="l"/>
                <a:tab pos="457200" algn="l"/>
                <a:tab pos="990600" algn="l"/>
              </a:tabLst>
            </a:pPr>
            <a:r>
              <a:rPr lang="th-TH" sz="4000" b="1">
                <a:solidFill>
                  <a:schemeClr val="tx2"/>
                </a:solidFill>
                <a:latin typeface="Angsana New" pitchFamily="18" charset="-34"/>
              </a:rPr>
              <a:t>	(8) 	ความมีเสถียรภาพและการเปลี่ยนแปลงอย่างมี</a:t>
            </a:r>
          </a:p>
          <a:p>
            <a:pPr marL="274638" indent="-274638">
              <a:tabLst>
                <a:tab pos="274638" algn="l"/>
                <a:tab pos="457200" algn="l"/>
                <a:tab pos="990600" algn="l"/>
              </a:tabLst>
            </a:pPr>
            <a:r>
              <a:rPr lang="th-TH" sz="4000" b="1">
                <a:solidFill>
                  <a:schemeClr val="tx2"/>
                </a:solidFill>
                <a:latin typeface="Angsana New" pitchFamily="18" charset="-34"/>
              </a:rPr>
              <a:t>			ระเบียบแบบแผน</a:t>
            </a:r>
          </a:p>
          <a:p>
            <a:pPr marL="274638" indent="-274638">
              <a:tabLst>
                <a:tab pos="274638" algn="l"/>
                <a:tab pos="457200" algn="l"/>
                <a:tab pos="990600" algn="l"/>
              </a:tabLst>
            </a:pPr>
            <a:r>
              <a:rPr lang="th-TH" sz="4000" b="1">
                <a:solidFill>
                  <a:schemeClr val="tx2"/>
                </a:solidFill>
                <a:latin typeface="Angsana New" pitchFamily="18" charset="-34"/>
              </a:rPr>
              <a:t>	(9) 	ความมีประสิทธิภาพของระบบการเมือง การระดม			สรรพกำลังในการแก้ปัญหาของประเทศ</a:t>
            </a:r>
          </a:p>
          <a:p>
            <a:pPr marL="274638" indent="-274638">
              <a:tabLst>
                <a:tab pos="274638" algn="l"/>
                <a:tab pos="457200" algn="l"/>
                <a:tab pos="990600" algn="l"/>
              </a:tabLst>
            </a:pPr>
            <a:r>
              <a:rPr lang="th-TH" sz="4000" b="1">
                <a:solidFill>
                  <a:schemeClr val="tx2"/>
                </a:solidFill>
                <a:latin typeface="Angsana New" pitchFamily="18" charset="-34"/>
              </a:rPr>
              <a:t>	(10) 	ลักษณะหนึ่งของกระบวนการเปลี่ยนแปลงทางสังคม</a:t>
            </a: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8137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ความหมายของ “การพัฒนาการเมือง”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732999-8178-4C89-9806-64D9825C4DF4}" type="slidenum">
              <a:rPr lang="en-US" smtClean="0"/>
              <a:pPr/>
              <a:t>40</a:t>
            </a:fld>
            <a:endParaRPr lang="th-TH" smtClean="0"/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1331913" y="4937125"/>
            <a:ext cx="6335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h-TH" sz="4000" b="1">
              <a:solidFill>
                <a:srgbClr val="FFFF66"/>
              </a:solidFill>
            </a:endParaRPr>
          </a:p>
        </p:txBody>
      </p:sp>
      <p:sp>
        <p:nvSpPr>
          <p:cNvPr id="140291" name="PubRRectCallout"/>
          <p:cNvSpPr>
            <a:spLocks noEditPoints="1" noChangeArrowheads="1"/>
          </p:cNvSpPr>
          <p:nvPr/>
        </p:nvSpPr>
        <p:spPr bwMode="auto">
          <a:xfrm>
            <a:off x="107950" y="1341438"/>
            <a:ext cx="4752975" cy="2781300"/>
          </a:xfrm>
          <a:custGeom>
            <a:avLst/>
            <a:gdLst>
              <a:gd name="G0" fmla="+- 0 0 0"/>
              <a:gd name="G1" fmla="+- 15886 0 0"/>
              <a:gd name="T0" fmla="*/ 10800 w 21600"/>
              <a:gd name="T1" fmla="*/ 0 h 21600"/>
              <a:gd name="T2" fmla="*/ 0 w 21600"/>
              <a:gd name="T3" fmla="*/ 8638 h 21600"/>
              <a:gd name="T4" fmla="*/ 15886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5886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CCCC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444500">
              <a:spcBef>
                <a:spcPct val="20000"/>
              </a:spcBef>
              <a:defRPr/>
            </a:pPr>
            <a:r>
              <a:rPr lang="th-TH" sz="3200" b="1">
                <a:latin typeface="Angsana New" pitchFamily="18" charset="-34"/>
              </a:rPr>
              <a:t>1. ได้แผนแม่บทที่ส่งเสริมและพัฒนาการ ใช้ทรัพยากรสื่อสารมวลชนเพื่อการปฏิรูปสังคมและการเมืองที่เกิดจากการมีส่วนร่วมของคนกลุ่มต่างๆ ในสังคม</a:t>
            </a:r>
            <a:endParaRPr lang="th-TH" sz="320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140292" name="PubOvalCallout"/>
          <p:cNvSpPr>
            <a:spLocks noEditPoints="1" noChangeArrowheads="1"/>
          </p:cNvSpPr>
          <p:nvPr/>
        </p:nvSpPr>
        <p:spPr bwMode="auto">
          <a:xfrm>
            <a:off x="4716463" y="908050"/>
            <a:ext cx="4354512" cy="3429000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105 h 21600"/>
              <a:gd name="T4" fmla="*/ 0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tx2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179388" lvl="1">
              <a:spcBef>
                <a:spcPct val="20000"/>
              </a:spcBef>
              <a:defRPr/>
            </a:pPr>
            <a:endParaRPr lang="th-TH" sz="3200">
              <a:solidFill>
                <a:srgbClr val="00FFFF"/>
              </a:solidFill>
              <a:latin typeface="Angsana New" pitchFamily="18" charset="-34"/>
            </a:endParaRPr>
          </a:p>
        </p:txBody>
      </p:sp>
      <p:sp>
        <p:nvSpPr>
          <p:cNvPr id="140294" name="AutoShape 6"/>
          <p:cNvSpPr>
            <a:spLocks noChangeArrowheads="1"/>
          </p:cNvSpPr>
          <p:nvPr/>
        </p:nvSpPr>
        <p:spPr bwMode="auto">
          <a:xfrm rot="10800000">
            <a:off x="395288" y="4292600"/>
            <a:ext cx="8459787" cy="2376488"/>
          </a:xfrm>
          <a:prstGeom prst="cloudCallout">
            <a:avLst>
              <a:gd name="adj1" fmla="val 5000"/>
              <a:gd name="adj2" fmla="val 79523"/>
            </a:avLst>
          </a:prstGeom>
          <a:solidFill>
            <a:srgbClr val="CCCCFF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rot="10800000"/>
          <a:lstStyle/>
          <a:p>
            <a:pPr>
              <a:spcBef>
                <a:spcPct val="20000"/>
              </a:spcBef>
            </a:pPr>
            <a:endParaRPr lang="th-TH" sz="3200" b="1">
              <a:latin typeface="Angsana New" pitchFamily="18" charset="-34"/>
            </a:endParaRPr>
          </a:p>
        </p:txBody>
      </p:sp>
      <p:sp>
        <p:nvSpPr>
          <p:cNvPr id="62471" name="Rectangle 9"/>
          <p:cNvSpPr>
            <a:spLocks noChangeArrowheads="1"/>
          </p:cNvSpPr>
          <p:nvPr/>
        </p:nvSpPr>
        <p:spPr bwMode="auto">
          <a:xfrm>
            <a:off x="4889500" y="1052513"/>
            <a:ext cx="39306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3200" b="1">
                <a:solidFill>
                  <a:srgbClr val="00FFFF"/>
                </a:solidFill>
                <a:latin typeface="Angsana New" pitchFamily="18" charset="-34"/>
              </a:rPr>
              <a:t>2. ได้แนวทางการปฏิบัติ</a:t>
            </a:r>
          </a:p>
          <a:p>
            <a:pPr algn="ctr"/>
            <a:r>
              <a:rPr lang="th-TH" sz="3200" b="1">
                <a:solidFill>
                  <a:srgbClr val="00FFFF"/>
                </a:solidFill>
                <a:latin typeface="Angsana New" pitchFamily="18" charset="-34"/>
              </a:rPr>
              <a:t> เพื่อให้บรรลุเป้าหมายในการใช้สื่อ</a:t>
            </a:r>
          </a:p>
          <a:p>
            <a:pPr algn="ctr"/>
            <a:r>
              <a:rPr lang="th-TH" sz="3200" b="1">
                <a:solidFill>
                  <a:srgbClr val="00FFFF"/>
                </a:solidFill>
                <a:latin typeface="Angsana New" pitchFamily="18" charset="-34"/>
              </a:rPr>
              <a:t>วิทยุกระจายเสียงและวิทยุโทรทัศน์</a:t>
            </a:r>
          </a:p>
          <a:p>
            <a:pPr algn="ctr"/>
            <a:r>
              <a:rPr lang="th-TH" sz="3200" b="1">
                <a:solidFill>
                  <a:srgbClr val="00FFFF"/>
                </a:solidFill>
                <a:latin typeface="Angsana New" pitchFamily="18" charset="-34"/>
              </a:rPr>
              <a:t>เพื่อการปฏิรูปสังคมและการเมือง</a:t>
            </a:r>
          </a:p>
        </p:txBody>
      </p:sp>
      <p:sp>
        <p:nvSpPr>
          <p:cNvPr id="62472" name="Rectangle 10"/>
          <p:cNvSpPr>
            <a:spLocks noChangeArrowheads="1"/>
          </p:cNvSpPr>
          <p:nvPr/>
        </p:nvSpPr>
        <p:spPr bwMode="auto">
          <a:xfrm>
            <a:off x="827088" y="4652963"/>
            <a:ext cx="7697787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th-TH" sz="3200" b="1">
                <a:latin typeface="Angsana New" pitchFamily="18" charset="-34"/>
              </a:rPr>
              <a:t>           3. สร้างวัฒนธรรมหรือแนวทางปฏิบัติในการใช้ศักยภาพของ </a:t>
            </a:r>
          </a:p>
          <a:p>
            <a:pPr>
              <a:spcBef>
                <a:spcPct val="20000"/>
              </a:spcBef>
            </a:pPr>
            <a:r>
              <a:rPr lang="th-TH" sz="3200" b="1">
                <a:latin typeface="Angsana New" pitchFamily="18" charset="-34"/>
              </a:rPr>
              <a:t>สื่อวิทยุกระจายเสียงและวิทยุโทรทัศน์ในการพัฒนาความรู้ ความเข้าใจ</a:t>
            </a:r>
          </a:p>
          <a:p>
            <a:pPr>
              <a:spcBef>
                <a:spcPct val="20000"/>
              </a:spcBef>
            </a:pPr>
            <a:r>
              <a:rPr lang="th-TH" sz="3200" b="1">
                <a:latin typeface="Angsana New" pitchFamily="18" charset="-34"/>
              </a:rPr>
              <a:t>       และพฤติกรรมอันพึงประสงค์ทางด้านสังคมและการเมือง</a:t>
            </a:r>
          </a:p>
        </p:txBody>
      </p:sp>
      <p:sp>
        <p:nvSpPr>
          <p:cNvPr id="62473" name="WordArt 1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496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4. ผลที่คาดว่าจะได้รับจากการจัดทำแผนแม่บทฯ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nimBg="1"/>
      <p:bldP spid="140292" grpId="0" animBg="1"/>
      <p:bldP spid="14029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C259A8-8D76-4266-BDD2-EAFDB683D6F7}" type="slidenum">
              <a:rPr lang="en-US" smtClean="0"/>
              <a:pPr/>
              <a:t>41</a:t>
            </a:fld>
            <a:endParaRPr lang="th-TH" smtClean="0"/>
          </a:p>
        </p:txBody>
      </p:sp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1763713" y="1268413"/>
            <a:ext cx="5688012" cy="1439862"/>
          </a:xfrm>
          <a:prstGeom prst="leftRightArrow">
            <a:avLst>
              <a:gd name="adj1" fmla="val 63417"/>
              <a:gd name="adj2" fmla="val 40748"/>
            </a:avLst>
          </a:prstGeom>
          <a:solidFill>
            <a:srgbClr val="FFFF99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th-TH" sz="3600" b="1">
                <a:latin typeface="Angsana New" pitchFamily="18" charset="-34"/>
              </a:rPr>
              <a:t>1. สื่อในยุคอำนาจนิยม</a:t>
            </a:r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auto">
          <a:xfrm>
            <a:off x="1763713" y="2205038"/>
            <a:ext cx="5759450" cy="1511300"/>
          </a:xfrm>
          <a:prstGeom prst="leftRightArrow">
            <a:avLst>
              <a:gd name="adj1" fmla="val 70593"/>
              <a:gd name="adj2" fmla="val 37545"/>
            </a:avLst>
          </a:prstGeom>
          <a:solidFill>
            <a:srgbClr val="FFFF66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th-TH" sz="3600" b="1">
                <a:latin typeface="Angsana New" pitchFamily="18" charset="-34"/>
              </a:rPr>
              <a:t>2. ยุคเรียกร้องเสรีภาพและประชาธิปไตย</a:t>
            </a:r>
          </a:p>
        </p:txBody>
      </p:sp>
      <p:sp>
        <p:nvSpPr>
          <p:cNvPr id="135173" name="AutoShape 5"/>
          <p:cNvSpPr>
            <a:spLocks noChangeArrowheads="1"/>
          </p:cNvSpPr>
          <p:nvPr/>
        </p:nvSpPr>
        <p:spPr bwMode="auto">
          <a:xfrm>
            <a:off x="1763713" y="3213100"/>
            <a:ext cx="5688012" cy="1439863"/>
          </a:xfrm>
          <a:prstGeom prst="leftRightArrow">
            <a:avLst>
              <a:gd name="adj1" fmla="val 63417"/>
              <a:gd name="adj2" fmla="val 40747"/>
            </a:avLst>
          </a:prstGeom>
          <a:solidFill>
            <a:srgbClr val="CCCC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th-TH" sz="3600" b="1">
                <a:latin typeface="Angsana New" pitchFamily="18" charset="-34"/>
              </a:rPr>
              <a:t>3. ยุคธุรกิจสื่อสารเติบโต</a:t>
            </a:r>
            <a:endParaRPr lang="th-TH" sz="3600" b="1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135174" name="AutoShape 6"/>
          <p:cNvSpPr>
            <a:spLocks noChangeArrowheads="1"/>
          </p:cNvSpPr>
          <p:nvPr/>
        </p:nvSpPr>
        <p:spPr bwMode="auto">
          <a:xfrm>
            <a:off x="1763713" y="4149725"/>
            <a:ext cx="5688012" cy="1439863"/>
          </a:xfrm>
          <a:prstGeom prst="leftRightArrow">
            <a:avLst>
              <a:gd name="adj1" fmla="val 63417"/>
              <a:gd name="adj2" fmla="val 40747"/>
            </a:avLst>
          </a:prstGeom>
          <a:solidFill>
            <a:srgbClr val="CC9900"/>
          </a:solidFill>
          <a:ln w="38100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th-TH" sz="3600" b="1">
                <a:latin typeface="Angsana New" pitchFamily="18" charset="-34"/>
              </a:rPr>
              <a:t>4. ยุคกระแสเปิดเสรีสื่อ</a:t>
            </a:r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auto">
          <a:xfrm>
            <a:off x="1763713" y="5013325"/>
            <a:ext cx="5688012" cy="1584325"/>
          </a:xfrm>
          <a:prstGeom prst="leftRightArrow">
            <a:avLst>
              <a:gd name="adj1" fmla="val 63417"/>
              <a:gd name="adj2" fmla="val 37032"/>
            </a:avLst>
          </a:prstGeom>
          <a:solidFill>
            <a:srgbClr val="8080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th-TH" sz="3600" b="1">
                <a:latin typeface="Angsana New" pitchFamily="18" charset="-34"/>
              </a:rPr>
              <a:t>5. ยุคปฏิรูปสื่อและการเมือง</a:t>
            </a:r>
          </a:p>
        </p:txBody>
      </p:sp>
      <p:sp>
        <p:nvSpPr>
          <p:cNvPr id="63496" name="Rectangle 10"/>
          <p:cNvSpPr>
            <a:spLocks noChangeArrowheads="1"/>
          </p:cNvSpPr>
          <p:nvPr/>
        </p:nvSpPr>
        <p:spPr bwMode="auto">
          <a:xfrm>
            <a:off x="2339975" y="188913"/>
            <a:ext cx="45354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 i="1">
                <a:solidFill>
                  <a:srgbClr val="0000FF"/>
                </a:solidFill>
                <a:latin typeface="Angsana New" pitchFamily="18" charset="-34"/>
              </a:rPr>
              <a:t>5. บริบททางเศรษฐกิจ </a:t>
            </a:r>
            <a:br>
              <a:rPr lang="th-TH" sz="3600" b="1" i="1">
                <a:solidFill>
                  <a:srgbClr val="0000FF"/>
                </a:solidFill>
                <a:latin typeface="Angsana New" pitchFamily="18" charset="-34"/>
              </a:rPr>
            </a:br>
            <a:r>
              <a:rPr lang="th-TH" sz="3600" b="1" i="1">
                <a:solidFill>
                  <a:srgbClr val="0000FF"/>
                </a:solidFill>
                <a:latin typeface="Angsana New" pitchFamily="18" charset="-34"/>
              </a:rPr>
              <a:t>การเมืองการปกครอง และสังคม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/>
      <p:bldP spid="135172" grpId="0" animBg="1"/>
      <p:bldP spid="135173" grpId="0" animBg="1"/>
      <p:bldP spid="135174" grpId="0" animBg="1"/>
      <p:bldP spid="13517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5000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2E72A-7A69-49E6-9E19-48DF8F0F648E}" type="slidenum">
              <a:rPr lang="en-US" smtClean="0"/>
              <a:pPr>
                <a:defRPr/>
              </a:pPr>
              <a:t>42</a:t>
            </a:fld>
            <a:endParaRPr lang="th-TH" smtClean="0"/>
          </a:p>
        </p:txBody>
      </p:sp>
      <p:sp>
        <p:nvSpPr>
          <p:cNvPr id="136194" name="DownRibbonSharp"/>
          <p:cNvSpPr>
            <a:spLocks noEditPoints="1" noChangeArrowheads="1"/>
          </p:cNvSpPr>
          <p:nvPr/>
        </p:nvSpPr>
        <p:spPr bwMode="auto">
          <a:xfrm>
            <a:off x="1619250" y="2133600"/>
            <a:ext cx="5976938" cy="1584325"/>
          </a:xfrm>
          <a:custGeom>
            <a:avLst/>
            <a:gdLst>
              <a:gd name="G0" fmla="+- 0 0 0"/>
              <a:gd name="G1" fmla="+- 4373 0 0"/>
              <a:gd name="G2" fmla="+- 4373 2700 0"/>
              <a:gd name="G3" fmla="+- 21600 0 G2"/>
              <a:gd name="G4" fmla="+- 21600 0 G1"/>
              <a:gd name="G5" fmla="+- 21600 0 3057"/>
              <a:gd name="G6" fmla="*/ G5 1 2"/>
              <a:gd name="G7" fmla="+- 3057 0 0"/>
              <a:gd name="T0" fmla="*/ 10800 w 21600"/>
              <a:gd name="T1" fmla="*/ 3057 h 21600"/>
              <a:gd name="T2" fmla="*/ 2700 w 21600"/>
              <a:gd name="T3" fmla="*/ 9272 h 21600"/>
              <a:gd name="T4" fmla="*/ 10800 w 21600"/>
              <a:gd name="T5" fmla="*/ 21600 h 21600"/>
              <a:gd name="T6" fmla="*/ 18900 w 21600"/>
              <a:gd name="T7" fmla="*/ 927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7073" y="0"/>
                </a:lnTo>
                <a:lnTo>
                  <a:pt x="7073" y="3057"/>
                </a:lnTo>
                <a:lnTo>
                  <a:pt x="14527" y="3057"/>
                </a:lnTo>
                <a:lnTo>
                  <a:pt x="14527" y="0"/>
                </a:lnTo>
                <a:lnTo>
                  <a:pt x="21600" y="0"/>
                </a:lnTo>
                <a:lnTo>
                  <a:pt x="18900" y="9272"/>
                </a:lnTo>
                <a:lnTo>
                  <a:pt x="21600" y="18543"/>
                </a:lnTo>
                <a:lnTo>
                  <a:pt x="17227" y="18543"/>
                </a:lnTo>
                <a:lnTo>
                  <a:pt x="17227" y="21600"/>
                </a:lnTo>
                <a:lnTo>
                  <a:pt x="4373" y="21600"/>
                </a:lnTo>
                <a:lnTo>
                  <a:pt x="4373" y="18543"/>
                </a:lnTo>
                <a:lnTo>
                  <a:pt x="0" y="18543"/>
                </a:lnTo>
                <a:lnTo>
                  <a:pt x="2700" y="9272"/>
                </a:lnTo>
                <a:close/>
              </a:path>
              <a:path w="21600" h="21600" fill="none" extrusionOk="0">
                <a:moveTo>
                  <a:pt x="7073" y="3057"/>
                </a:moveTo>
                <a:lnTo>
                  <a:pt x="4373" y="3057"/>
                </a:lnTo>
                <a:lnTo>
                  <a:pt x="4373" y="18543"/>
                </a:lnTo>
              </a:path>
              <a:path w="21600" h="21600" fill="none" extrusionOk="0">
                <a:moveTo>
                  <a:pt x="4373" y="3057"/>
                </a:moveTo>
                <a:lnTo>
                  <a:pt x="7073" y="0"/>
                </a:lnTo>
              </a:path>
              <a:path w="21600" h="21600" fill="none" extrusionOk="0">
                <a:moveTo>
                  <a:pt x="14527" y="3057"/>
                </a:moveTo>
                <a:lnTo>
                  <a:pt x="17227" y="3057"/>
                </a:lnTo>
                <a:lnTo>
                  <a:pt x="17227" y="18543"/>
                </a:lnTo>
              </a:path>
              <a:path w="21600" h="21600" fill="none" extrusionOk="0">
                <a:moveTo>
                  <a:pt x="17227" y="3057"/>
                </a:moveTo>
                <a:lnTo>
                  <a:pt x="14527" y="0"/>
                </a:lnTo>
              </a:path>
            </a:pathLst>
          </a:custGeom>
          <a:gradFill rotWithShape="1">
            <a:gsLst>
              <a:gs pos="0">
                <a:srgbClr val="660066"/>
              </a:gs>
              <a:gs pos="50000">
                <a:schemeClr val="bg2"/>
              </a:gs>
              <a:gs pos="100000">
                <a:srgbClr val="660066"/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95250" algn="ctr">
              <a:spcBef>
                <a:spcPct val="20000"/>
              </a:spcBef>
              <a:defRPr/>
            </a:pPr>
            <a:r>
              <a:rPr lang="th-TH"/>
              <a:t> </a:t>
            </a:r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บริบทสภาพปัญหา               สื่อวิทยุกระจายเสียง</a:t>
            </a:r>
          </a:p>
        </p:txBody>
      </p:sp>
      <p:sp>
        <p:nvSpPr>
          <p:cNvPr id="136195" name="DownRibbonSharp"/>
          <p:cNvSpPr>
            <a:spLocks noEditPoints="1" noChangeArrowheads="1"/>
          </p:cNvSpPr>
          <p:nvPr/>
        </p:nvSpPr>
        <p:spPr bwMode="auto">
          <a:xfrm>
            <a:off x="1692275" y="4221163"/>
            <a:ext cx="5903913" cy="1728787"/>
          </a:xfrm>
          <a:custGeom>
            <a:avLst/>
            <a:gdLst>
              <a:gd name="G0" fmla="+- 0 0 0"/>
              <a:gd name="G1" fmla="+- 4178 0 0"/>
              <a:gd name="G2" fmla="+- 4178 2700 0"/>
              <a:gd name="G3" fmla="+- 21600 0 G2"/>
              <a:gd name="G4" fmla="+- 21600 0 G1"/>
              <a:gd name="G5" fmla="+- 21600 0 4776"/>
              <a:gd name="G6" fmla="*/ G5 1 2"/>
              <a:gd name="G7" fmla="+- 4776 0 0"/>
              <a:gd name="T0" fmla="*/ 10800 w 21600"/>
              <a:gd name="T1" fmla="*/ 4776 h 21600"/>
              <a:gd name="T2" fmla="*/ 2700 w 21600"/>
              <a:gd name="T3" fmla="*/ 8412 h 21600"/>
              <a:gd name="T4" fmla="*/ 10800 w 21600"/>
              <a:gd name="T5" fmla="*/ 21600 h 21600"/>
              <a:gd name="T6" fmla="*/ 18900 w 21600"/>
              <a:gd name="T7" fmla="*/ 841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6878" y="0"/>
                </a:lnTo>
                <a:lnTo>
                  <a:pt x="6878" y="4776"/>
                </a:lnTo>
                <a:lnTo>
                  <a:pt x="14722" y="4776"/>
                </a:lnTo>
                <a:lnTo>
                  <a:pt x="14722" y="0"/>
                </a:lnTo>
                <a:lnTo>
                  <a:pt x="21600" y="0"/>
                </a:lnTo>
                <a:lnTo>
                  <a:pt x="18900" y="8412"/>
                </a:lnTo>
                <a:lnTo>
                  <a:pt x="21600" y="16824"/>
                </a:lnTo>
                <a:lnTo>
                  <a:pt x="17422" y="16824"/>
                </a:lnTo>
                <a:lnTo>
                  <a:pt x="17422" y="21600"/>
                </a:lnTo>
                <a:lnTo>
                  <a:pt x="4178" y="21600"/>
                </a:lnTo>
                <a:lnTo>
                  <a:pt x="4178" y="16824"/>
                </a:lnTo>
                <a:lnTo>
                  <a:pt x="0" y="16824"/>
                </a:lnTo>
                <a:lnTo>
                  <a:pt x="2700" y="8412"/>
                </a:lnTo>
                <a:close/>
              </a:path>
              <a:path w="21600" h="21600" fill="none" extrusionOk="0">
                <a:moveTo>
                  <a:pt x="6878" y="4776"/>
                </a:moveTo>
                <a:lnTo>
                  <a:pt x="4178" y="4776"/>
                </a:lnTo>
                <a:lnTo>
                  <a:pt x="4178" y="16824"/>
                </a:lnTo>
              </a:path>
              <a:path w="21600" h="21600" fill="none" extrusionOk="0">
                <a:moveTo>
                  <a:pt x="4178" y="4776"/>
                </a:moveTo>
                <a:lnTo>
                  <a:pt x="6878" y="0"/>
                </a:lnTo>
              </a:path>
              <a:path w="21600" h="21600" fill="none" extrusionOk="0">
                <a:moveTo>
                  <a:pt x="14722" y="4776"/>
                </a:moveTo>
                <a:lnTo>
                  <a:pt x="17422" y="4776"/>
                </a:lnTo>
                <a:lnTo>
                  <a:pt x="17422" y="16824"/>
                </a:lnTo>
              </a:path>
              <a:path w="21600" h="21600" fill="none" extrusionOk="0">
                <a:moveTo>
                  <a:pt x="17422" y="4776"/>
                </a:moveTo>
                <a:lnTo>
                  <a:pt x="14722" y="0"/>
                </a:lnTo>
              </a:path>
            </a:pathLst>
          </a:custGeom>
          <a:gradFill rotWithShape="1">
            <a:gsLst>
              <a:gs pos="0">
                <a:srgbClr val="FFBF00"/>
              </a:gs>
              <a:gs pos="5001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40000">
                <a:srgbClr val="000040"/>
              </a:gs>
              <a:gs pos="50000">
                <a:srgbClr val="000000"/>
              </a:gs>
              <a:gs pos="60000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95250" indent="-95250" algn="ctr">
              <a:spcBef>
                <a:spcPct val="20000"/>
              </a:spcBef>
              <a:defRPr/>
            </a:pPr>
            <a:r>
              <a:rPr lang="th-TH" sz="3600" b="1">
                <a:solidFill>
                  <a:srgbClr val="FFFFFF"/>
                </a:solidFill>
                <a:latin typeface="Angsana New" pitchFamily="18" charset="-34"/>
              </a:rPr>
              <a:t>  บริบทสภาพปัญหา                   สื่อวิทยุโทรทัศน์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987675" y="404813"/>
            <a:ext cx="3529013" cy="1219200"/>
          </a:xfrm>
          <a:prstGeom prst="rect">
            <a:avLst/>
          </a:prstGeom>
          <a:solidFill>
            <a:schemeClr val="tx2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 i="1">
                <a:solidFill>
                  <a:srgbClr val="66FFFF"/>
                </a:solidFill>
                <a:latin typeface="Angsana New" pitchFamily="18" charset="-34"/>
              </a:rPr>
              <a:t>6. บริบทสภาพการณ์และ </a:t>
            </a:r>
          </a:p>
          <a:p>
            <a:pPr algn="ctr"/>
            <a:r>
              <a:rPr lang="th-TH" sz="3600" b="1" i="1">
                <a:solidFill>
                  <a:srgbClr val="66FFFF"/>
                </a:solidFill>
                <a:latin typeface="Angsana New" pitchFamily="18" charset="-34"/>
              </a:rPr>
              <a:t>ปัญหาสื่อมวลชนไทย</a:t>
            </a:r>
            <a:endParaRPr lang="th-TH" sz="3600" b="1">
              <a:solidFill>
                <a:srgbClr val="66FFFF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/>
      <p:bldP spid="136195" grpId="0" animBg="1"/>
      <p:bldP spid="13619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/>
            </a:gs>
            <a:gs pos="50000">
              <a:srgbClr val="660066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5472113" cy="1152525"/>
          </a:xfrm>
          <a:solidFill>
            <a:schemeClr val="bg1"/>
          </a:solidFill>
          <a:ln w="38100">
            <a:solidFill>
              <a:srgbClr val="00FFFF"/>
            </a:solidFill>
          </a:ln>
        </p:spPr>
        <p:txBody>
          <a:bodyPr/>
          <a:lstStyle/>
          <a:p>
            <a:pPr eaLnBrk="1" hangingPunct="1"/>
            <a:r>
              <a:rPr lang="th-TH" sz="3800" b="1" i="1" smtClean="0">
                <a:latin typeface="Angsana New" pitchFamily="18" charset="-34"/>
              </a:rPr>
              <a:t>7. วิสัยทัศน์ วัตถุประสงค์ </a:t>
            </a:r>
            <a:br>
              <a:rPr lang="th-TH" sz="3800" b="1" i="1" smtClean="0">
                <a:latin typeface="Angsana New" pitchFamily="18" charset="-34"/>
              </a:rPr>
            </a:br>
            <a:r>
              <a:rPr lang="th-TH" sz="3800" b="1" i="1" smtClean="0">
                <a:latin typeface="Angsana New" pitchFamily="18" charset="-34"/>
              </a:rPr>
              <a:t>สภาพที่พึงประสงค์ของแผนแม่บทฯ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353425" cy="4752975"/>
          </a:xfrm>
          <a:ln w="57150" cmpd="thinThick">
            <a:solidFill>
              <a:srgbClr val="FFFF00"/>
            </a:solidFill>
          </a:ln>
        </p:spPr>
        <p:txBody>
          <a:bodyPr/>
          <a:lstStyle/>
          <a:p>
            <a:pPr marL="93663" indent="-6350" algn="thaiDist" eaLnBrk="1" hangingPunct="1">
              <a:buFontTx/>
              <a:buNone/>
            </a:pPr>
            <a:r>
              <a:rPr lang="th-TH" b="1" i="1" smtClean="0">
                <a:solidFill>
                  <a:srgbClr val="00FFFF"/>
                </a:solidFill>
                <a:latin typeface="Angsana New" pitchFamily="18" charset="-34"/>
              </a:rPr>
              <a:t>วิสัยทัศน์ (</a:t>
            </a:r>
            <a:r>
              <a:rPr lang="en-US" b="1" i="1" smtClean="0">
                <a:solidFill>
                  <a:srgbClr val="00FFFF"/>
                </a:solidFill>
                <a:latin typeface="Angsana New" pitchFamily="18" charset="-34"/>
              </a:rPr>
              <a:t>Vision</a:t>
            </a:r>
            <a:r>
              <a:rPr lang="th-TH" b="1" i="1" smtClean="0">
                <a:solidFill>
                  <a:srgbClr val="00FFFF"/>
                </a:solidFill>
                <a:latin typeface="Angsana New" pitchFamily="18" charset="-34"/>
              </a:rPr>
              <a:t>)</a:t>
            </a:r>
          </a:p>
          <a:p>
            <a:pPr marL="93663" indent="-6350" algn="thaiDist" eaLnBrk="1" hangingPunct="1">
              <a:buFontTx/>
              <a:buNone/>
            </a:pPr>
            <a:r>
              <a:rPr lang="th-TH" sz="2800" b="1" smtClean="0">
                <a:latin typeface="Angsana New" pitchFamily="18" charset="-34"/>
              </a:rPr>
              <a:t>		 </a:t>
            </a:r>
            <a:r>
              <a:rPr lang="th-TH" b="1" smtClean="0">
                <a:solidFill>
                  <a:srgbClr val="FFFF00"/>
                </a:solidFill>
                <a:latin typeface="Angsana New" pitchFamily="18" charset="-34"/>
              </a:rPr>
              <a:t>ในระยะเวลาไม่เกิน 5 ปี ต้องมีการปฏิรูปสื่อวิทยุกระจายเสียง และสื่อวิทยุโทรทัศน์ในเชิงโครงสร้างความเป็นเจ้าของ เพื่อตอบสนองความต้องการของประชาชนกลุ่มต่างๆ ด้วยความหลากหลายของเนื้อหา รูปแบบ การนำเสนอและผู้ผลิต ให้เป็นสังคมที่มีคุณภาพและส่งเสริมประชาธิปไตยแบบมีส่วนร่วม สอดคล้องกับเจตนารมณ์ของรัฐธรรมนูญฯ และความคาดหวังของคนกลุ่มต่างๆ ในสังคม โดยการมีองค์กรอิสระรับผิดชอบจัดสรรคลื่นความถี่และกำกับดูแลการประกอบกิจการให้เป็นไปตามบทบัญญัติในกฎหมายประกอบกิจการการกระจายเสียงและกิจการโทรทัศน์</a:t>
            </a:r>
          </a:p>
        </p:txBody>
      </p:sp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9286A-54F9-4687-A63D-7A71A65AE53B}" type="slidenum">
              <a:rPr lang="en-US" smtClean="0"/>
              <a:pPr>
                <a:defRPr/>
              </a:pPr>
              <a:t>43</a:t>
            </a:fld>
            <a:endParaRPr lang="th-TH" smtClean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7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p"/>
      <p:bldP spid="141315" grpI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1F4A9-7D88-4CBE-A6E9-A71404366110}" type="slidenum">
              <a:rPr lang="en-US"/>
              <a:pPr>
                <a:defRPr/>
              </a:pPr>
              <a:t>44</a:t>
            </a:fld>
            <a:endParaRPr lang="th-TH"/>
          </a:p>
        </p:txBody>
      </p:sp>
      <p:sp>
        <p:nvSpPr>
          <p:cNvPr id="137218" name="AutoShape 2"/>
          <p:cNvSpPr>
            <a:spLocks noChangeArrowheads="1"/>
          </p:cNvSpPr>
          <p:nvPr/>
        </p:nvSpPr>
        <p:spPr bwMode="auto">
          <a:xfrm rot="-2077844">
            <a:off x="971550" y="0"/>
            <a:ext cx="3167063" cy="2652713"/>
          </a:xfrm>
          <a:prstGeom prst="star5">
            <a:avLst/>
          </a:prstGeom>
          <a:solidFill>
            <a:srgbClr val="FF0066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th-TH" sz="3200" b="1" i="1">
                <a:solidFill>
                  <a:srgbClr val="FFFF00"/>
                </a:solidFill>
                <a:latin typeface="Angsana New" pitchFamily="18" charset="-34"/>
              </a:rPr>
              <a:t>วัตถุประสงค์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200" b="1" i="1">
                <a:solidFill>
                  <a:srgbClr val="FFFF00"/>
                </a:solidFill>
                <a:latin typeface="Angsana New" pitchFamily="18" charset="-34"/>
              </a:rPr>
              <a:t>(</a:t>
            </a:r>
            <a:r>
              <a:rPr lang="en-US" sz="3200" b="1" i="1">
                <a:solidFill>
                  <a:srgbClr val="FFFF00"/>
                </a:solidFill>
                <a:latin typeface="Angsana New" pitchFamily="18" charset="-34"/>
              </a:rPr>
              <a:t>Objectives</a:t>
            </a:r>
            <a:r>
              <a:rPr lang="th-TH" sz="3200" b="1" i="1">
                <a:solidFill>
                  <a:srgbClr val="FFFF00"/>
                </a:solidFill>
                <a:latin typeface="Angsana New" pitchFamily="18" charset="-34"/>
              </a:rPr>
              <a:t>)</a:t>
            </a:r>
            <a:endParaRPr lang="th-TH" sz="3200" b="1">
              <a:solidFill>
                <a:srgbClr val="FFFF00"/>
              </a:solidFill>
              <a:latin typeface="Angsana New" pitchFamily="18" charset="-34"/>
            </a:endParaRPr>
          </a:p>
        </p:txBody>
      </p:sp>
      <p:sp>
        <p:nvSpPr>
          <p:cNvPr id="137219" name="PubRRectCallout"/>
          <p:cNvSpPr>
            <a:spLocks noEditPoints="1" noChangeArrowheads="1"/>
          </p:cNvSpPr>
          <p:nvPr/>
        </p:nvSpPr>
        <p:spPr bwMode="auto">
          <a:xfrm rot="10800000">
            <a:off x="179388" y="2133600"/>
            <a:ext cx="4392612" cy="4319588"/>
          </a:xfrm>
          <a:custGeom>
            <a:avLst/>
            <a:gdLst>
              <a:gd name="G0" fmla="+- 0 0 0"/>
              <a:gd name="G1" fmla="+- 6791 0 0"/>
              <a:gd name="T0" fmla="*/ 10800 w 21600"/>
              <a:gd name="T1" fmla="*/ 0 h 21600"/>
              <a:gd name="T2" fmla="*/ 0 w 21600"/>
              <a:gd name="T3" fmla="*/ 8638 h 21600"/>
              <a:gd name="T4" fmla="*/ 6791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6791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660066"/>
          </a:solidFill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>
              <a:defRPr/>
            </a:pPr>
            <a:r>
              <a:rPr lang="th-TH" sz="3600" b="1">
                <a:solidFill>
                  <a:srgbClr val="66FFFF"/>
                </a:solidFill>
                <a:latin typeface="Angsana New" pitchFamily="18" charset="-34"/>
              </a:rPr>
              <a:t>3. เพื่อเสริมสร้างการนำเสนอข่าว ข้อมูลความรู้และความคิดเห็นผ่านสื่อวิทยุกระจาย เสียงและวิทยุโทรทัศน์ที่มีความหลากหลาย เพียงพอด้วยคุณภาพ อย่างมีเสรีและความรับผิดชอบต่อสังคม</a:t>
            </a:r>
          </a:p>
        </p:txBody>
      </p:sp>
      <p:sp>
        <p:nvSpPr>
          <p:cNvPr id="137220" name="AutoShape 4"/>
          <p:cNvSpPr>
            <a:spLocks noChangeArrowheads="1"/>
          </p:cNvSpPr>
          <p:nvPr/>
        </p:nvSpPr>
        <p:spPr bwMode="auto">
          <a:xfrm rot="10800000">
            <a:off x="4716463" y="3213100"/>
            <a:ext cx="3959225" cy="2447925"/>
          </a:xfrm>
          <a:prstGeom prst="wedgeRoundRectCallout">
            <a:avLst>
              <a:gd name="adj1" fmla="val 66074"/>
              <a:gd name="adj2" fmla="val 76134"/>
              <a:gd name="adj3" fmla="val 16667"/>
            </a:avLst>
          </a:prstGeom>
          <a:solidFill>
            <a:srgbClr val="006666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rot="10800000"/>
          <a:lstStyle/>
          <a:p>
            <a:pPr marL="93663" indent="-93663" algn="ctr"/>
            <a:r>
              <a:rPr lang="th-TH" sz="3600" b="1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2. เพื่อกำหนดแนวทางการจัดสรรคลื่นความถี่และแนวทางการออกใบอนุญาตให้ใช้คลื่นอย่างเป็นธรรม</a:t>
            </a:r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4500563" y="404813"/>
            <a:ext cx="4319587" cy="2303462"/>
          </a:xfrm>
          <a:prstGeom prst="wedgeRoundRectCallout">
            <a:avLst>
              <a:gd name="adj1" fmla="val -72861"/>
              <a:gd name="adj2" fmla="val -19056"/>
              <a:gd name="adj3" fmla="val 16667"/>
            </a:avLst>
          </a:prstGeom>
          <a:solidFill>
            <a:srgbClr val="000066"/>
          </a:soli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th-TH" sz="3600" b="1">
                <a:solidFill>
                  <a:schemeClr val="bg1"/>
                </a:solidFill>
                <a:latin typeface="Angsana New" pitchFamily="18" charset="-34"/>
              </a:rPr>
              <a:t>1. เพื่อสร้างและพัฒนาคนซึ่ง    เป็นทรัพยากรที่สำคัญของประเทศให้มีสิทธิ  เสรีภาพ มีความเสมอภาคและภราดรภาพ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/>
      <p:bldP spid="137219" grpId="0" animBg="1"/>
      <p:bldP spid="137220" grpId="0" animBg="1"/>
      <p:bldP spid="1372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B27987-78E3-4C25-BEB5-D7B0998CD7D7}" type="slidenum">
              <a:rPr lang="en-US" smtClean="0"/>
              <a:pPr/>
              <a:t>45</a:t>
            </a:fld>
            <a:endParaRPr lang="th-TH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9144000" cy="5761038"/>
          </a:xfrm>
        </p:spPr>
        <p:txBody>
          <a:bodyPr/>
          <a:lstStyle/>
          <a:p>
            <a:pPr marL="0" indent="0" defTabSz="854075" eaLnBrk="1" hangingPunct="1">
              <a:lnSpc>
                <a:spcPct val="80000"/>
              </a:lnSpc>
              <a:buFontTx/>
              <a:buNone/>
              <a:tabLst>
                <a:tab pos="854075" algn="l"/>
                <a:tab pos="901700" algn="l"/>
                <a:tab pos="981075" algn="l"/>
              </a:tabLst>
            </a:pPr>
            <a:r>
              <a:rPr lang="th-TH" b="1" i="1" smtClean="0">
                <a:solidFill>
                  <a:srgbClr val="FFFF00"/>
                </a:solidFill>
                <a:latin typeface="Angsana New" pitchFamily="18" charset="-34"/>
              </a:rPr>
              <a:t>  </a:t>
            </a:r>
            <a:r>
              <a:rPr lang="th-TH" sz="3600" b="1" i="1" smtClean="0">
                <a:solidFill>
                  <a:srgbClr val="FFFF00"/>
                </a:solidFill>
                <a:latin typeface="Angsana New" pitchFamily="18" charset="-34"/>
              </a:rPr>
              <a:t>วัตถุประสงค์ (</a:t>
            </a:r>
            <a:r>
              <a:rPr lang="en-US" sz="3600" b="1" i="1" smtClean="0">
                <a:solidFill>
                  <a:srgbClr val="FFFF00"/>
                </a:solidFill>
                <a:latin typeface="Angsana New" pitchFamily="18" charset="-34"/>
              </a:rPr>
              <a:t>Objectives</a:t>
            </a:r>
            <a:r>
              <a:rPr lang="th-TH" sz="3600" b="1" i="1" smtClean="0">
                <a:solidFill>
                  <a:srgbClr val="FFFF00"/>
                </a:solidFill>
                <a:latin typeface="Angsana New" pitchFamily="18" charset="-34"/>
              </a:rPr>
              <a:t>) (ต่อ)</a:t>
            </a:r>
            <a:endParaRPr lang="th-TH" sz="3600" b="1" smtClean="0">
              <a:solidFill>
                <a:srgbClr val="FFFF00"/>
              </a:solidFill>
              <a:latin typeface="Angsana New" pitchFamily="18" charset="-34"/>
            </a:endParaRPr>
          </a:p>
          <a:p>
            <a:pPr marL="0" indent="0" defTabSz="854075" eaLnBrk="1" hangingPunct="1">
              <a:lnSpc>
                <a:spcPct val="80000"/>
              </a:lnSpc>
              <a:buFontTx/>
              <a:buNone/>
              <a:tabLst>
                <a:tab pos="854075" algn="l"/>
                <a:tab pos="901700" algn="l"/>
                <a:tab pos="981075" algn="l"/>
              </a:tabLst>
            </a:pPr>
            <a:r>
              <a:rPr lang="th-TH" sz="3600" b="1" smtClean="0">
                <a:latin typeface="Angsana New" pitchFamily="18" charset="-34"/>
              </a:rPr>
              <a:t>        4.  เพื่อส่งเสริมสิทธิเสรีภาพของการสื่อสาร โดยการลดทอนการ			กำกับดูแลของภาครัฐด้วยการส่งเสริมกลไกการสร้างมาตรการ </a:t>
            </a:r>
          </a:p>
          <a:p>
            <a:pPr marL="0" indent="0" defTabSz="854075" eaLnBrk="1" hangingPunct="1">
              <a:lnSpc>
                <a:spcPct val="80000"/>
              </a:lnSpc>
              <a:buFontTx/>
              <a:buNone/>
              <a:tabLst>
                <a:tab pos="854075" algn="l"/>
                <a:tab pos="901700" algn="l"/>
                <a:tab pos="981075" algn="l"/>
              </a:tabLst>
            </a:pPr>
            <a:r>
              <a:rPr lang="th-TH" sz="3600" b="1" smtClean="0">
                <a:latin typeface="Angsana New" pitchFamily="18" charset="-34"/>
              </a:rPr>
              <a:t>             ในการควบคุมดูแลกันเองของผู้ผลิตสื่อและส่งเสริมการกำกับ</a:t>
            </a:r>
          </a:p>
          <a:p>
            <a:pPr marL="0" indent="0" defTabSz="854075" eaLnBrk="1" hangingPunct="1">
              <a:lnSpc>
                <a:spcPct val="80000"/>
              </a:lnSpc>
              <a:buFontTx/>
              <a:buNone/>
              <a:tabLst>
                <a:tab pos="854075" algn="l"/>
                <a:tab pos="901700" algn="l"/>
                <a:tab pos="981075" algn="l"/>
              </a:tabLst>
            </a:pPr>
            <a:r>
              <a:rPr lang="th-TH" sz="3600" b="1" smtClean="0">
                <a:latin typeface="Angsana New" pitchFamily="18" charset="-34"/>
              </a:rPr>
              <a:t>	 ดูแลจากภาคประชาชน</a:t>
            </a:r>
          </a:p>
          <a:p>
            <a:pPr marL="0" indent="0" defTabSz="854075" eaLnBrk="1" hangingPunct="1">
              <a:lnSpc>
                <a:spcPct val="80000"/>
              </a:lnSpc>
              <a:buFontTx/>
              <a:buNone/>
              <a:tabLst>
                <a:tab pos="854075" algn="l"/>
                <a:tab pos="901700" algn="l"/>
                <a:tab pos="981075" algn="l"/>
              </a:tabLst>
            </a:pPr>
            <a:r>
              <a:rPr lang="th-TH" sz="3600" b="1" smtClean="0">
                <a:latin typeface="Angsana New" pitchFamily="18" charset="-34"/>
              </a:rPr>
              <a:t>        5.  เพื่อนำเทคโนโลยีสมัยใหม่มาปรับเสริมใช้กับสื่อวิทยุกระจาย</a:t>
            </a:r>
          </a:p>
          <a:p>
            <a:pPr marL="0" indent="0" defTabSz="854075" eaLnBrk="1" hangingPunct="1">
              <a:lnSpc>
                <a:spcPct val="80000"/>
              </a:lnSpc>
              <a:buFontTx/>
              <a:buNone/>
              <a:tabLst>
                <a:tab pos="854075" algn="l"/>
                <a:tab pos="901700" algn="l"/>
                <a:tab pos="981075" algn="l"/>
              </a:tabLst>
            </a:pPr>
            <a:r>
              <a:rPr lang="th-TH" sz="3600" b="1" smtClean="0">
                <a:latin typeface="Angsana New" pitchFamily="18" charset="-34"/>
              </a:rPr>
              <a:t>	 เสียงและวิทยุโทรทัศน์</a:t>
            </a:r>
          </a:p>
          <a:p>
            <a:pPr marL="0" indent="0" defTabSz="854075" eaLnBrk="1" hangingPunct="1">
              <a:lnSpc>
                <a:spcPct val="80000"/>
              </a:lnSpc>
              <a:buFontTx/>
              <a:buNone/>
              <a:tabLst>
                <a:tab pos="854075" algn="l"/>
                <a:tab pos="901700" algn="l"/>
                <a:tab pos="981075" algn="l"/>
              </a:tabLst>
            </a:pPr>
            <a:r>
              <a:rPr lang="th-TH" sz="3600" b="1" smtClean="0">
                <a:latin typeface="Angsana New" pitchFamily="18" charset="-34"/>
              </a:rPr>
              <a:t>        6.  เพื่อใช้ศักยภาพ ประสิทธิภาพ และความหลากหลายของผลผลิต</a:t>
            </a:r>
          </a:p>
          <a:p>
            <a:pPr marL="0" indent="0" defTabSz="854075" eaLnBrk="1" hangingPunct="1">
              <a:lnSpc>
                <a:spcPct val="80000"/>
              </a:lnSpc>
              <a:buFontTx/>
              <a:buNone/>
              <a:tabLst>
                <a:tab pos="854075" algn="l"/>
                <a:tab pos="901700" algn="l"/>
                <a:tab pos="981075" algn="l"/>
              </a:tabLst>
            </a:pPr>
            <a:r>
              <a:rPr lang="th-TH" sz="3600" b="1" smtClean="0">
                <a:latin typeface="Angsana New" pitchFamily="18" charset="-34"/>
              </a:rPr>
              <a:t>             ในสื่อวิทยุกระจายเสียงและวิทยุโทรทัศน์ เพื่อพัฒนาความรู้   </a:t>
            </a:r>
          </a:p>
          <a:p>
            <a:pPr marL="0" indent="0" defTabSz="854075" eaLnBrk="1" hangingPunct="1">
              <a:lnSpc>
                <a:spcPct val="80000"/>
              </a:lnSpc>
              <a:buFontTx/>
              <a:buNone/>
              <a:tabLst>
                <a:tab pos="854075" algn="l"/>
                <a:tab pos="901700" algn="l"/>
                <a:tab pos="981075" algn="l"/>
              </a:tabLst>
            </a:pPr>
            <a:r>
              <a:rPr lang="th-TH" sz="3600" b="1" smtClean="0">
                <a:latin typeface="Angsana New" pitchFamily="18" charset="-34"/>
              </a:rPr>
              <a:t>             ทัศนคติ และพฤติกรรมของประชาชนไปสู่สภาพที่พึงประสงค์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ECFF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FF47D4-0CEA-4979-8228-CFFAD435A7E9}" type="slidenum">
              <a:rPr lang="en-US" smtClean="0"/>
              <a:pPr/>
              <a:t>46</a:t>
            </a:fld>
            <a:endParaRPr lang="th-TH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8964613" cy="5105400"/>
          </a:xfrm>
        </p:spPr>
        <p:txBody>
          <a:bodyPr/>
          <a:lstStyle/>
          <a:p>
            <a:pPr marL="441325" indent="-441325" eaLnBrk="1" hangingPunct="1">
              <a:lnSpc>
                <a:spcPct val="80000"/>
              </a:lnSpc>
              <a:buFontTx/>
              <a:buNone/>
              <a:tabLst>
                <a:tab pos="274638" algn="l"/>
                <a:tab pos="625475" algn="l"/>
              </a:tabLst>
            </a:pPr>
            <a:r>
              <a:rPr lang="th-TH" sz="3500" b="1" smtClean="0">
                <a:latin typeface="Angsana New" pitchFamily="18" charset="-34"/>
              </a:rPr>
              <a:t>	</a:t>
            </a:r>
            <a:r>
              <a:rPr lang="en-US" sz="3500" b="1" smtClean="0">
                <a:latin typeface="Angsana New" pitchFamily="18" charset="-34"/>
              </a:rPr>
              <a:t>1.</a:t>
            </a:r>
            <a:r>
              <a:rPr lang="th-TH" sz="3500" b="1" smtClean="0">
                <a:latin typeface="Angsana New" pitchFamily="18" charset="-34"/>
              </a:rPr>
              <a:t> 	ส่งเสริม สนับสนุนให้เกิดความเสมอภาคและเท่าเทียมกันในการไหล	ของข้อมูลข่าวสารระหว่างเมืองกับชนบท</a:t>
            </a:r>
          </a:p>
          <a:p>
            <a:pPr marL="441325" indent="-441325" eaLnBrk="1" hangingPunct="1">
              <a:lnSpc>
                <a:spcPct val="80000"/>
              </a:lnSpc>
              <a:buFontTx/>
              <a:buNone/>
              <a:tabLst>
                <a:tab pos="274638" algn="l"/>
                <a:tab pos="625475" algn="l"/>
              </a:tabLst>
            </a:pPr>
            <a:r>
              <a:rPr lang="th-TH" sz="3500" b="1" smtClean="0">
                <a:latin typeface="Angsana New" pitchFamily="18" charset="-34"/>
              </a:rPr>
              <a:t>	2. 	มีเครือข่ายที่เป็นการรวมตัวกันระหว่างกลุ่มต่างๆ เช่น ภาครัฐ ภาค             </a:t>
            </a:r>
          </a:p>
          <a:p>
            <a:pPr marL="441325" indent="-441325" eaLnBrk="1" hangingPunct="1">
              <a:lnSpc>
                <a:spcPct val="80000"/>
              </a:lnSpc>
              <a:buFontTx/>
              <a:buNone/>
              <a:tabLst>
                <a:tab pos="274638" algn="l"/>
                <a:tab pos="625475" algn="l"/>
              </a:tabLst>
            </a:pPr>
            <a:r>
              <a:rPr lang="th-TH" sz="3500" b="1" smtClean="0">
                <a:latin typeface="Angsana New" pitchFamily="18" charset="-34"/>
              </a:rPr>
              <a:t>			เอกชน ภาควิชาชีพ ภาคประชาชน เพื่อปกป้องคุ้มครองสิทธิ เสรี</a:t>
            </a:r>
          </a:p>
          <a:p>
            <a:pPr marL="441325" indent="-441325" eaLnBrk="1" hangingPunct="1">
              <a:lnSpc>
                <a:spcPct val="80000"/>
              </a:lnSpc>
              <a:buFontTx/>
              <a:buNone/>
              <a:tabLst>
                <a:tab pos="274638" algn="l"/>
                <a:tab pos="625475" algn="l"/>
              </a:tabLst>
            </a:pPr>
            <a:r>
              <a:rPr lang="th-TH" sz="3500" b="1" smtClean="0">
                <a:latin typeface="Angsana New" pitchFamily="18" charset="-34"/>
              </a:rPr>
              <a:t>			ภาพของผู้ผลิตสื่อและประชาชนซึ่งเป็นผู้บริโภคและรับข้อมูลข่าวสาร</a:t>
            </a:r>
          </a:p>
          <a:p>
            <a:pPr marL="441325" indent="-441325" eaLnBrk="1" hangingPunct="1">
              <a:lnSpc>
                <a:spcPct val="80000"/>
              </a:lnSpc>
              <a:buFontTx/>
              <a:buNone/>
              <a:tabLst>
                <a:tab pos="274638" algn="l"/>
                <a:tab pos="625475" algn="l"/>
              </a:tabLst>
            </a:pPr>
            <a:r>
              <a:rPr lang="th-TH" sz="3500" b="1" smtClean="0">
                <a:latin typeface="Angsana New" pitchFamily="18" charset="-34"/>
              </a:rPr>
              <a:t>	3. 	มีนโยบายและแนวทางการดำเนินการที่ชัดเจนในการใช้สื่อวิทยุ</a:t>
            </a:r>
          </a:p>
          <a:p>
            <a:pPr marL="441325" indent="-441325" eaLnBrk="1" hangingPunct="1">
              <a:lnSpc>
                <a:spcPct val="80000"/>
              </a:lnSpc>
              <a:buFontTx/>
              <a:buNone/>
              <a:tabLst>
                <a:tab pos="274638" algn="l"/>
                <a:tab pos="625475" algn="l"/>
              </a:tabLst>
            </a:pPr>
            <a:r>
              <a:rPr lang="th-TH" sz="3500" b="1" smtClean="0">
                <a:latin typeface="Angsana New" pitchFamily="18" charset="-34"/>
              </a:rPr>
              <a:t>	    	กระจายเสียงและวิทยุโทรทัศน์ให้เป็นประโยชน์ในการพัฒนาบุคคล </a:t>
            </a:r>
          </a:p>
          <a:p>
            <a:pPr marL="441325" indent="-441325" eaLnBrk="1" hangingPunct="1">
              <a:lnSpc>
                <a:spcPct val="80000"/>
              </a:lnSpc>
              <a:buFontTx/>
              <a:buNone/>
              <a:tabLst>
                <a:tab pos="274638" algn="l"/>
                <a:tab pos="625475" algn="l"/>
              </a:tabLst>
            </a:pPr>
            <a:r>
              <a:rPr lang="th-TH" sz="3500" b="1" smtClean="0">
                <a:latin typeface="Angsana New" pitchFamily="18" charset="-34"/>
              </a:rPr>
              <a:t>	   	สังคมและการเมือง</a:t>
            </a:r>
          </a:p>
          <a:p>
            <a:pPr marL="441325" indent="-441325" eaLnBrk="1" hangingPunct="1">
              <a:lnSpc>
                <a:spcPct val="80000"/>
              </a:lnSpc>
              <a:buFontTx/>
              <a:buNone/>
              <a:tabLst>
                <a:tab pos="274638" algn="l"/>
                <a:tab pos="625475" algn="l"/>
              </a:tabLst>
            </a:pPr>
            <a:r>
              <a:rPr lang="th-TH" sz="3500" b="1" smtClean="0">
                <a:latin typeface="Angsana New" pitchFamily="18" charset="-34"/>
              </a:rPr>
              <a:t>	4. 	มีองค์กรอิสระดำเนินการจัดสรรคลื่นความถี่ให้แก่ภาครัฐ ภาคเอกชน </a:t>
            </a:r>
          </a:p>
          <a:p>
            <a:pPr marL="441325" indent="-441325" eaLnBrk="1" hangingPunct="1">
              <a:lnSpc>
                <a:spcPct val="80000"/>
              </a:lnSpc>
              <a:buFontTx/>
              <a:buNone/>
              <a:tabLst>
                <a:tab pos="274638" algn="l"/>
                <a:tab pos="625475" algn="l"/>
              </a:tabLst>
            </a:pPr>
            <a:r>
              <a:rPr lang="th-TH" sz="3500" b="1" smtClean="0">
                <a:latin typeface="Angsana New" pitchFamily="18" charset="-34"/>
              </a:rPr>
              <a:t>			ภาคประชาชนอย่างสมดุล เป็นธรรม โปร่งใส</a:t>
            </a: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2339975" y="549275"/>
            <a:ext cx="4711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th-TH" sz="4000" b="1" i="1">
                <a:solidFill>
                  <a:srgbClr val="003399"/>
                </a:solidFill>
                <a:latin typeface="Angsana New" pitchFamily="18" charset="-34"/>
              </a:rPr>
              <a:t>สภาพที่พึงประสงค์ (</a:t>
            </a:r>
            <a:r>
              <a:rPr lang="en-US" sz="4000" b="1" i="1">
                <a:solidFill>
                  <a:srgbClr val="003399"/>
                </a:solidFill>
                <a:latin typeface="Angsana New" pitchFamily="18" charset="-34"/>
              </a:rPr>
              <a:t>Prospective</a:t>
            </a:r>
            <a:r>
              <a:rPr lang="th-TH" sz="4000" b="1" i="1">
                <a:solidFill>
                  <a:srgbClr val="003399"/>
                </a:solidFill>
                <a:latin typeface="Angsana New" pitchFamily="18" charset="-34"/>
              </a:rPr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27716-CDE5-492A-9795-D7A07B71C810}" type="slidenum">
              <a:rPr lang="th-TH"/>
              <a:pPr>
                <a:defRPr/>
              </a:pPr>
              <a:t>47</a:t>
            </a:fld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9145588" cy="4876800"/>
          </a:xfrm>
        </p:spPr>
        <p:txBody>
          <a:bodyPr/>
          <a:lstStyle/>
          <a:p>
            <a:pPr marL="279400" indent="-279400" defTabSz="574675" eaLnBrk="1" hangingPunct="1">
              <a:lnSpc>
                <a:spcPct val="90000"/>
              </a:lnSpc>
              <a:buFontTx/>
              <a:buNone/>
              <a:tabLst>
                <a:tab pos="441325" algn="l"/>
                <a:tab pos="808038" algn="l"/>
              </a:tabLst>
            </a:pPr>
            <a:r>
              <a:rPr lang="th-TH" sz="3300" b="1" smtClean="0">
                <a:solidFill>
                  <a:srgbClr val="003399"/>
                </a:solidFill>
                <a:latin typeface="Angsana New" pitchFamily="18" charset="-34"/>
              </a:rPr>
              <a:t>	   5. 	สื่อวิทยุกระจายเสียงและวิทยุโทรทัศน์ผลิตเนื้อหาที่ถูกต้อง เป็นจริง</a:t>
            </a:r>
            <a:r>
              <a:rPr lang="en-US" sz="3300" b="1" smtClean="0">
                <a:solidFill>
                  <a:srgbClr val="003399"/>
                </a:solidFill>
                <a:latin typeface="Angsana New" pitchFamily="18" charset="-34"/>
              </a:rPr>
              <a:t> </a:t>
            </a:r>
            <a:r>
              <a:rPr lang="th-TH" sz="3300" b="1" smtClean="0">
                <a:solidFill>
                  <a:srgbClr val="003399"/>
                </a:solidFill>
                <a:latin typeface="Angsana New" pitchFamily="18" charset="-34"/>
              </a:rPr>
              <a:t>	     	    	เป็นธรรม มีความหลากหลายทั้งปริมาณและคุณภาพ</a:t>
            </a:r>
          </a:p>
          <a:p>
            <a:pPr marL="279400" indent="-279400" defTabSz="574675" eaLnBrk="1" hangingPunct="1">
              <a:lnSpc>
                <a:spcPct val="90000"/>
              </a:lnSpc>
              <a:buFontTx/>
              <a:buNone/>
              <a:tabLst>
                <a:tab pos="441325" algn="l"/>
                <a:tab pos="808038" algn="l"/>
              </a:tabLst>
            </a:pPr>
            <a:r>
              <a:rPr lang="th-TH" sz="3300" b="1" smtClean="0">
                <a:solidFill>
                  <a:srgbClr val="003399"/>
                </a:solidFill>
                <a:latin typeface="Angsana New" pitchFamily="18" charset="-34"/>
              </a:rPr>
              <a:t>		6. 	การแข่งขันทางธุรกิจของสื่อทั้งขนาดใหญ่ กลาง และเล็ก ต้องปก </a:t>
            </a:r>
          </a:p>
          <a:p>
            <a:pPr marL="279400" indent="-279400" defTabSz="574675" eaLnBrk="1" hangingPunct="1">
              <a:lnSpc>
                <a:spcPct val="90000"/>
              </a:lnSpc>
              <a:buFontTx/>
              <a:buNone/>
              <a:tabLst>
                <a:tab pos="441325" algn="l"/>
                <a:tab pos="808038" algn="l"/>
              </a:tabLst>
            </a:pPr>
            <a:r>
              <a:rPr lang="th-TH" sz="3300" b="1" smtClean="0">
                <a:solidFill>
                  <a:srgbClr val="003399"/>
                </a:solidFill>
                <a:latin typeface="Angsana New" pitchFamily="18" charset="-34"/>
              </a:rPr>
              <a:t>		   	ป้องไม่ให้นำไปสู่การผูกขาด ต้องสร้างความเป็นธรรม โปร่งใส</a:t>
            </a:r>
          </a:p>
          <a:p>
            <a:pPr marL="279400" indent="-279400" defTabSz="574675" eaLnBrk="1" hangingPunct="1">
              <a:lnSpc>
                <a:spcPct val="90000"/>
              </a:lnSpc>
              <a:buFontTx/>
              <a:buNone/>
              <a:tabLst>
                <a:tab pos="441325" algn="l"/>
                <a:tab pos="808038" algn="l"/>
              </a:tabLst>
            </a:pPr>
            <a:r>
              <a:rPr lang="th-TH" sz="3300" b="1" smtClean="0">
                <a:solidFill>
                  <a:srgbClr val="003399"/>
                </a:solidFill>
                <a:latin typeface="Angsana New" pitchFamily="18" charset="-34"/>
              </a:rPr>
              <a:t>		7. 	สนับสนุนให้มีการดำเนินกิจการสื่อวิทยุกระจายเสียงและวิทยุโทร	   	    	    	ทัศน์เพื่อบริการสาธารณะทั้งในระดับชาติ ระดับท้องถิ่นและระดับชุมชน</a:t>
            </a:r>
          </a:p>
          <a:p>
            <a:pPr marL="279400" indent="-279400" defTabSz="574675" eaLnBrk="1" hangingPunct="1">
              <a:lnSpc>
                <a:spcPct val="90000"/>
              </a:lnSpc>
              <a:buFontTx/>
              <a:buNone/>
              <a:tabLst>
                <a:tab pos="441325" algn="l"/>
                <a:tab pos="808038" algn="l"/>
              </a:tabLst>
            </a:pPr>
            <a:r>
              <a:rPr lang="th-TH" sz="3300" b="1" smtClean="0">
                <a:solidFill>
                  <a:srgbClr val="003399"/>
                </a:solidFill>
                <a:latin typeface="Angsana New" pitchFamily="18" charset="-34"/>
              </a:rPr>
              <a:t>		8. 	มีการส่งเสริมเทคโนโลยี ทั้งเพื่อการผลิต การแพร่กระจาย การดำเนิน</a:t>
            </a:r>
          </a:p>
          <a:p>
            <a:pPr marL="279400" indent="-279400" defTabSz="574675" eaLnBrk="1" hangingPunct="1">
              <a:lnSpc>
                <a:spcPct val="90000"/>
              </a:lnSpc>
              <a:buFontTx/>
              <a:buNone/>
              <a:tabLst>
                <a:tab pos="441325" algn="l"/>
                <a:tab pos="808038" algn="l"/>
              </a:tabLst>
            </a:pPr>
            <a:r>
              <a:rPr lang="th-TH" sz="3300" b="1" smtClean="0">
                <a:solidFill>
                  <a:srgbClr val="003399"/>
                </a:solidFill>
                <a:latin typeface="Angsana New" pitchFamily="18" charset="-34"/>
              </a:rPr>
              <a:t>		    	การด้านเครือข่ายหรือโครงข่าย เพื่อเพิ่มขยายช่องทางการรับส่ง</a:t>
            </a:r>
          </a:p>
          <a:p>
            <a:pPr marL="279400" indent="-279400" defTabSz="574675" eaLnBrk="1" hangingPunct="1">
              <a:lnSpc>
                <a:spcPct val="90000"/>
              </a:lnSpc>
              <a:buFontTx/>
              <a:buNone/>
              <a:tabLst>
                <a:tab pos="441325" algn="l"/>
                <a:tab pos="808038" algn="l"/>
              </a:tabLst>
            </a:pPr>
            <a:r>
              <a:rPr lang="th-TH" sz="3300" b="1" smtClean="0">
                <a:solidFill>
                  <a:srgbClr val="003399"/>
                </a:solidFill>
                <a:latin typeface="Angsana New" pitchFamily="18" charset="-34"/>
              </a:rPr>
              <a:t>	        สัญญาณและข้อมูล รวมทั้งเพื่อการรับสารหรือสัญญาณของประชาชน</a:t>
            </a:r>
          </a:p>
        </p:txBody>
      </p:sp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684213" y="692150"/>
            <a:ext cx="763270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h-TH" sz="3600" b="1" kern="1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สภาพที่พึงประสงค์ (</a:t>
            </a:r>
            <a:r>
              <a:rPr lang="en-US" sz="3600" b="1" kern="1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Prospective) (</a:t>
            </a:r>
            <a:r>
              <a:rPr lang="th-TH" sz="3600" b="1" kern="1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ต่อ)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50000">
              <a:srgbClr val="8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5407C-D302-408D-A38F-756F5ADE877E}" type="slidenum">
              <a:rPr lang="en-US" smtClean="0"/>
              <a:pPr/>
              <a:t>48</a:t>
            </a:fld>
            <a:endParaRPr lang="th-TH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7845425" cy="506413"/>
          </a:xfrm>
        </p:spPr>
        <p:txBody>
          <a:bodyPr/>
          <a:lstStyle/>
          <a:p>
            <a:pPr eaLnBrk="1" hangingPunct="1"/>
            <a:r>
              <a:rPr lang="th-TH" sz="4200" i="1" smtClean="0">
                <a:solidFill>
                  <a:srgbClr val="FFFFFF"/>
                </a:solidFill>
                <a:latin typeface="Angsana New" pitchFamily="18" charset="-34"/>
              </a:rPr>
              <a:t>8. ยุทธศาสตร์ เป้าหมายและพันธกิจของแผนแม่บทฯ</a:t>
            </a:r>
            <a:endParaRPr lang="th-TH" sz="4000" i="1" smtClean="0">
              <a:solidFill>
                <a:srgbClr val="FFFFFF"/>
              </a:solidFill>
              <a:latin typeface="Angsana New" pitchFamily="18" charset="-34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1341438"/>
            <a:ext cx="8280400" cy="3984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00FFFF"/>
                </a:solidFill>
                <a:latin typeface="Angsana New" pitchFamily="18" charset="-34"/>
              </a:rPr>
              <a:t>ยุทธศาสตร์ที่ 1</a:t>
            </a:r>
            <a:r>
              <a:rPr lang="th-TH" sz="3600" b="1" smtClean="0">
                <a:latin typeface="Angsana New" pitchFamily="18" charset="-34"/>
              </a:rPr>
              <a:t> </a:t>
            </a:r>
            <a:r>
              <a:rPr lang="en-US" sz="3600" b="1" smtClean="0">
                <a:latin typeface="Angsana New" pitchFamily="18" charset="-34"/>
              </a:rPr>
              <a:t>: </a:t>
            </a:r>
            <a:r>
              <a:rPr lang="th-TH" sz="3600" b="1" smtClean="0">
                <a:solidFill>
                  <a:srgbClr val="FFFF00"/>
                </a:solidFill>
                <a:latin typeface="Angsana New" pitchFamily="18" charset="-34"/>
              </a:rPr>
              <a:t>การจัดสรรคลื่นความถี่ และการออกใบอนุญาต</a:t>
            </a:r>
            <a:r>
              <a:rPr lang="en-US" sz="3600" b="1" smtClean="0">
                <a:solidFill>
                  <a:srgbClr val="FFFF00"/>
                </a:solidFill>
                <a:latin typeface="Angsana New" pitchFamily="18" charset="-34"/>
              </a:rPr>
              <a:t> 		    </a:t>
            </a:r>
            <a:r>
              <a:rPr lang="th-TH" sz="3600" b="1" smtClean="0">
                <a:solidFill>
                  <a:srgbClr val="FFFF00"/>
                </a:solidFill>
                <a:latin typeface="Angsana New" pitchFamily="18" charset="-34"/>
              </a:rPr>
              <a:t>อย่างเป็นธรรม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00FFFF"/>
                </a:solidFill>
                <a:latin typeface="Angsana New" pitchFamily="18" charset="-34"/>
              </a:rPr>
              <a:t>ยุทธศาสตร์ที่ 2</a:t>
            </a:r>
            <a:r>
              <a:rPr lang="th-TH" sz="3600" b="1" smtClean="0">
                <a:latin typeface="Angsana New" pitchFamily="18" charset="-34"/>
              </a:rPr>
              <a:t> </a:t>
            </a:r>
            <a:r>
              <a:rPr lang="en-US" sz="3600" b="1" smtClean="0">
                <a:latin typeface="Angsana New" pitchFamily="18" charset="-34"/>
              </a:rPr>
              <a:t>:  </a:t>
            </a:r>
            <a:r>
              <a:rPr lang="th-TH" sz="3600" b="1" smtClean="0">
                <a:solidFill>
                  <a:srgbClr val="FFFF00"/>
                </a:solidFill>
                <a:latin typeface="Angsana New" pitchFamily="18" charset="-34"/>
              </a:rPr>
              <a:t>การกำกับดูแลเนื้อหาที่คำนึงถึงประโยชน์ต่อ</a:t>
            </a:r>
            <a:r>
              <a:rPr lang="en-US" sz="3600" b="1" smtClean="0">
                <a:solidFill>
                  <a:srgbClr val="FFFF00"/>
                </a:solidFill>
                <a:latin typeface="Angsana New" pitchFamily="18" charset="-34"/>
              </a:rPr>
              <a:t>		    </a:t>
            </a:r>
            <a:r>
              <a:rPr lang="th-TH" sz="3600" b="1" smtClean="0">
                <a:solidFill>
                  <a:srgbClr val="FFFF00"/>
                </a:solidFill>
                <a:latin typeface="Angsana New" pitchFamily="18" charset="-34"/>
              </a:rPr>
              <a:t>สาธารณะเป็นสำคัญ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00FFFF"/>
                </a:solidFill>
                <a:latin typeface="Angsana New" pitchFamily="18" charset="-34"/>
              </a:rPr>
              <a:t>ยุทธศาสตร์ที่ 3</a:t>
            </a:r>
            <a:r>
              <a:rPr lang="th-TH" sz="3600" b="1" smtClean="0">
                <a:latin typeface="Angsana New" pitchFamily="18" charset="-34"/>
              </a:rPr>
              <a:t> </a:t>
            </a:r>
            <a:r>
              <a:rPr lang="en-US" sz="3600" b="1" smtClean="0">
                <a:latin typeface="Angsana New" pitchFamily="18" charset="-34"/>
              </a:rPr>
              <a:t>:  </a:t>
            </a:r>
            <a:r>
              <a:rPr lang="th-TH" sz="3600" b="1" smtClean="0">
                <a:solidFill>
                  <a:srgbClr val="FFFF00"/>
                </a:solidFill>
                <a:latin typeface="Angsana New" pitchFamily="18" charset="-34"/>
              </a:rPr>
              <a:t>การส่งเสริมสิทธิ เสรีภาพการสื่อสารของ</a:t>
            </a:r>
            <a:r>
              <a:rPr lang="en-US" sz="3600" b="1" smtClean="0">
                <a:solidFill>
                  <a:srgbClr val="FFFF00"/>
                </a:solidFill>
                <a:latin typeface="Angsana New" pitchFamily="18" charset="-34"/>
              </a:rPr>
              <a:t>			    </a:t>
            </a:r>
            <a:r>
              <a:rPr lang="th-TH" sz="3600" b="1" smtClean="0">
                <a:solidFill>
                  <a:srgbClr val="FFFF00"/>
                </a:solidFill>
                <a:latin typeface="Angsana New" pitchFamily="18" charset="-34"/>
              </a:rPr>
              <a:t>ประชาชนและสื่อมวลชน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00FFFF"/>
                </a:solidFill>
                <a:latin typeface="Angsana New" pitchFamily="18" charset="-34"/>
              </a:rPr>
              <a:t>ยุทธศาสตร์ที่ 4</a:t>
            </a:r>
            <a:r>
              <a:rPr lang="en-US" sz="3600" b="1" smtClean="0">
                <a:latin typeface="Angsana New" pitchFamily="18" charset="-34"/>
              </a:rPr>
              <a:t> :</a:t>
            </a:r>
            <a:r>
              <a:rPr lang="th-TH" sz="3600" b="1" smtClean="0">
                <a:latin typeface="Angsana New" pitchFamily="18" charset="-34"/>
              </a:rPr>
              <a:t> </a:t>
            </a:r>
            <a:r>
              <a:rPr lang="en-US" sz="3600" b="1" smtClean="0">
                <a:latin typeface="Angsana New" pitchFamily="18" charset="-34"/>
              </a:rPr>
              <a:t> </a:t>
            </a:r>
            <a:r>
              <a:rPr lang="th-TH" sz="3600" b="1" smtClean="0">
                <a:solidFill>
                  <a:srgbClr val="FFFF00"/>
                </a:solidFill>
                <a:latin typeface="Angsana New" pitchFamily="18" charset="-34"/>
              </a:rPr>
              <a:t>การใช้พัฒนาการเทคโนโลยีที่เกี่ยวข้อง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00FFFF"/>
                </a:solidFill>
                <a:latin typeface="Angsana New" pitchFamily="18" charset="-34"/>
              </a:rPr>
              <a:t>ยุทธศาสตร์ที่ 5</a:t>
            </a:r>
            <a:r>
              <a:rPr lang="en-US" sz="3600" b="1" smtClean="0">
                <a:latin typeface="Angsana New" pitchFamily="18" charset="-34"/>
              </a:rPr>
              <a:t> :</a:t>
            </a:r>
            <a:r>
              <a:rPr lang="th-TH" sz="3600" b="1" smtClean="0">
                <a:latin typeface="Angsana New" pitchFamily="18" charset="-34"/>
              </a:rPr>
              <a:t> </a:t>
            </a:r>
            <a:r>
              <a:rPr lang="en-US" sz="3600" b="1" smtClean="0">
                <a:latin typeface="Angsana New" pitchFamily="18" charset="-34"/>
              </a:rPr>
              <a:t> </a:t>
            </a:r>
            <a:r>
              <a:rPr lang="th-TH" sz="3600" b="1" smtClean="0">
                <a:solidFill>
                  <a:srgbClr val="FFFF00"/>
                </a:solidFill>
                <a:latin typeface="Angsana New" pitchFamily="18" charset="-34"/>
              </a:rPr>
              <a:t>การใช้สื่อวิทยุกระจายเสียงและวิทยุโทรทัศน์</a:t>
            </a:r>
            <a:r>
              <a:rPr lang="en-US" sz="3600" b="1" smtClean="0">
                <a:solidFill>
                  <a:srgbClr val="FFFF00"/>
                </a:solidFill>
                <a:latin typeface="Angsana New" pitchFamily="18" charset="-34"/>
              </a:rPr>
              <a:t>		    </a:t>
            </a:r>
            <a:r>
              <a:rPr lang="th-TH" sz="3600" b="1" smtClean="0">
                <a:solidFill>
                  <a:srgbClr val="FFFF00"/>
                </a:solidFill>
                <a:latin typeface="Angsana New" pitchFamily="18" charset="-34"/>
              </a:rPr>
              <a:t>เพื่อการพัฒนาสังคมและการเมือง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CC"/>
            </a:gs>
            <a:gs pos="100000">
              <a:srgbClr val="00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9241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b="1" smtClean="0">
                <a:solidFill>
                  <a:schemeClr val="tx1"/>
                </a:solidFill>
                <a:latin typeface="Angsana New" pitchFamily="18" charset="-34"/>
              </a:rPr>
              <a:t>พระราชบัญญัติการประกอบกิจการกระจายเสียงและกิจการโทรทัศน์ </a:t>
            </a:r>
            <a:br>
              <a:rPr lang="th-TH" b="1" smtClean="0">
                <a:solidFill>
                  <a:schemeClr val="tx1"/>
                </a:solidFill>
                <a:latin typeface="Angsana New" pitchFamily="18" charset="-34"/>
              </a:rPr>
            </a:br>
            <a:r>
              <a:rPr lang="th-TH" b="1" smtClean="0">
                <a:solidFill>
                  <a:schemeClr val="tx1"/>
                </a:solidFill>
                <a:latin typeface="Angsana New" pitchFamily="18" charset="-34"/>
              </a:rPr>
              <a:t>พ.ศ. 2551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420E34-B06C-4EBD-A284-A2A99F0A5103}" type="slidenum">
              <a:rPr lang="en-US" smtClean="0"/>
              <a:pPr/>
              <a:t>49</a:t>
            </a:fld>
            <a:endParaRPr lang="th-TH" smtClean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81620-A21F-42E3-B7A3-4AEFA43B6504}" type="slidenum">
              <a:rPr lang="en-US"/>
              <a:pPr>
                <a:defRPr/>
              </a:pPr>
              <a:t>5</a:t>
            </a:fld>
            <a:endParaRPr lang="th-TH"/>
          </a:p>
        </p:txBody>
      </p:sp>
      <p:sp>
        <p:nvSpPr>
          <p:cNvPr id="132098" name="AutoShape 2"/>
          <p:cNvSpPr>
            <a:spLocks noChangeArrowheads="1"/>
          </p:cNvSpPr>
          <p:nvPr/>
        </p:nvSpPr>
        <p:spPr bwMode="auto">
          <a:xfrm rot="-5400000">
            <a:off x="-701675" y="2546350"/>
            <a:ext cx="4391025" cy="2987675"/>
          </a:xfrm>
          <a:prstGeom prst="chevron">
            <a:avLst>
              <a:gd name="adj" fmla="val 15344"/>
            </a:avLst>
          </a:prstGeom>
          <a:gradFill rotWithShape="1">
            <a:gsLst>
              <a:gs pos="0">
                <a:srgbClr val="CCECFF"/>
              </a:gs>
              <a:gs pos="100000">
                <a:srgbClr val="FFCCCC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533400" indent="-533400" algn="ctr">
              <a:lnSpc>
                <a:spcPct val="80000"/>
              </a:lnSpc>
              <a:spcBef>
                <a:spcPct val="20000"/>
              </a:spcBef>
            </a:pPr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(1)  </a:t>
            </a:r>
          </a:p>
          <a:p>
            <a:pPr marL="533400" indent="-533400" algn="ctr">
              <a:lnSpc>
                <a:spcPct val="80000"/>
              </a:lnSpc>
              <a:spcBef>
                <a:spcPct val="20000"/>
              </a:spcBef>
            </a:pPr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ความเท่าเทียมกัน</a:t>
            </a:r>
          </a:p>
          <a:p>
            <a:pPr marL="533400" indent="-533400" algn="ctr">
              <a:lnSpc>
                <a:spcPct val="80000"/>
              </a:lnSpc>
              <a:spcBef>
                <a:spcPct val="20000"/>
              </a:spcBef>
            </a:pPr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 (</a:t>
            </a:r>
            <a:r>
              <a:rPr lang="en-US" sz="3600" b="1">
                <a:solidFill>
                  <a:srgbClr val="0000FF"/>
                </a:solidFill>
                <a:latin typeface="Angsana New" pitchFamily="18" charset="-34"/>
              </a:rPr>
              <a:t>Equality</a:t>
            </a:r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)</a:t>
            </a:r>
            <a:endParaRPr lang="en-US" sz="3600" b="1">
              <a:solidFill>
                <a:srgbClr val="0000FF"/>
              </a:solidFill>
              <a:latin typeface="Angsana New" pitchFamily="18" charset="-34"/>
            </a:endParaRPr>
          </a:p>
        </p:txBody>
      </p:sp>
      <p:sp>
        <p:nvSpPr>
          <p:cNvPr id="132099" name="AutoShape 3"/>
          <p:cNvSpPr>
            <a:spLocks noChangeArrowheads="1"/>
          </p:cNvSpPr>
          <p:nvPr/>
        </p:nvSpPr>
        <p:spPr bwMode="auto">
          <a:xfrm rot="5400000">
            <a:off x="2353469" y="2937669"/>
            <a:ext cx="4365625" cy="3097213"/>
          </a:xfrm>
          <a:prstGeom prst="chevron">
            <a:avLst>
              <a:gd name="adj" fmla="val 14174"/>
            </a:avLst>
          </a:prstGeom>
          <a:gradFill rotWithShape="1">
            <a:gsLst>
              <a:gs pos="0">
                <a:srgbClr val="9966FF"/>
              </a:gs>
              <a:gs pos="100000">
                <a:srgbClr val="99FFCC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533400" indent="-533400" algn="ctr">
              <a:spcBef>
                <a:spcPct val="20000"/>
              </a:spcBef>
            </a:pPr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(2)</a:t>
            </a:r>
          </a:p>
          <a:p>
            <a:pPr marL="533400" indent="-533400" algn="ctr">
              <a:spcBef>
                <a:spcPct val="20000"/>
              </a:spcBef>
            </a:pPr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ความสามารถของ</a:t>
            </a:r>
          </a:p>
          <a:p>
            <a:pPr marL="533400" indent="-533400" algn="ctr">
              <a:spcBef>
                <a:spcPct val="20000"/>
              </a:spcBef>
            </a:pPr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ระบบการเมือง</a:t>
            </a:r>
          </a:p>
          <a:p>
            <a:pPr marL="533400" indent="-533400" algn="ctr">
              <a:spcBef>
                <a:spcPct val="20000"/>
              </a:spcBef>
            </a:pPr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  (</a:t>
            </a:r>
            <a:r>
              <a:rPr lang="en-US" sz="3600" b="1">
                <a:solidFill>
                  <a:srgbClr val="0000FF"/>
                </a:solidFill>
                <a:latin typeface="Angsana New" pitchFamily="18" charset="-34"/>
              </a:rPr>
              <a:t>Capacity</a:t>
            </a:r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)</a:t>
            </a:r>
            <a:endParaRPr lang="th-TH" sz="3600" b="1">
              <a:solidFill>
                <a:srgbClr val="FFFF00"/>
              </a:solidFill>
              <a:latin typeface="Angsana New" pitchFamily="18" charset="-34"/>
            </a:endParaRPr>
          </a:p>
        </p:txBody>
      </p:sp>
      <p:sp>
        <p:nvSpPr>
          <p:cNvPr id="132100" name="AutoShape 4"/>
          <p:cNvSpPr>
            <a:spLocks noChangeArrowheads="1"/>
          </p:cNvSpPr>
          <p:nvPr/>
        </p:nvSpPr>
        <p:spPr bwMode="auto">
          <a:xfrm rot="-5400000">
            <a:off x="5418137" y="2511426"/>
            <a:ext cx="4392613" cy="3059112"/>
          </a:xfrm>
          <a:prstGeom prst="chevron">
            <a:avLst>
              <a:gd name="adj" fmla="val 15476"/>
            </a:avLst>
          </a:prstGeom>
          <a:gradFill rotWithShape="1">
            <a:gsLst>
              <a:gs pos="0">
                <a:srgbClr val="FFCC00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533400" indent="-533400" algn="ctr"/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(3)</a:t>
            </a:r>
          </a:p>
          <a:p>
            <a:pPr marL="533400" indent="-533400" algn="ctr"/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การแบ่งโครงสร้าง</a:t>
            </a:r>
          </a:p>
          <a:p>
            <a:pPr marL="533400" indent="-533400" algn="ctr"/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ทางการเมืองให้มี</a:t>
            </a:r>
          </a:p>
          <a:p>
            <a:pPr marL="533400" indent="-533400" algn="ctr"/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ความแตกต่างและ</a:t>
            </a:r>
          </a:p>
          <a:p>
            <a:pPr marL="533400" indent="-533400" algn="ctr"/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มีความชำนาญเฉพาะ </a:t>
            </a:r>
          </a:p>
          <a:p>
            <a:pPr marL="533400" indent="-533400" algn="ctr"/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600" b="1">
                <a:solidFill>
                  <a:srgbClr val="0000FF"/>
                </a:solidFill>
                <a:latin typeface="Angsana New" pitchFamily="18" charset="-34"/>
              </a:rPr>
              <a:t>Differentiation and </a:t>
            </a:r>
          </a:p>
          <a:p>
            <a:pPr marL="533400" indent="-533400" algn="ctr"/>
            <a:r>
              <a:rPr lang="en-US" sz="3600" b="1">
                <a:solidFill>
                  <a:srgbClr val="0000FF"/>
                </a:solidFill>
                <a:latin typeface="Angsana New" pitchFamily="18" charset="-34"/>
              </a:rPr>
              <a:t>Specialization</a:t>
            </a:r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)</a:t>
            </a:r>
          </a:p>
          <a:p>
            <a:pPr marL="533400" indent="-533400" algn="ctr"/>
            <a:endParaRPr lang="th-TH" sz="320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089025" y="908050"/>
            <a:ext cx="7013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	 </a:t>
            </a:r>
            <a:r>
              <a:rPr lang="th-TH" sz="3600" b="1">
                <a:solidFill>
                  <a:srgbClr val="FF0000"/>
                </a:solidFill>
                <a:latin typeface="Angsana New" pitchFamily="18" charset="-34"/>
              </a:rPr>
              <a:t>ลูเซียน พาย</a:t>
            </a:r>
            <a:r>
              <a:rPr lang="th-TH" sz="3600" b="1">
                <a:latin typeface="Angsana New" pitchFamily="18" charset="-34"/>
              </a:rPr>
              <a:t> </a:t>
            </a:r>
            <a:r>
              <a:rPr lang="th-TH" sz="3600" b="1">
                <a:solidFill>
                  <a:srgbClr val="000066"/>
                </a:solidFill>
                <a:latin typeface="Angsana New" pitchFamily="18" charset="-34"/>
              </a:rPr>
              <a:t>(</a:t>
            </a:r>
            <a:r>
              <a:rPr lang="en-US" sz="3600" b="1">
                <a:solidFill>
                  <a:srgbClr val="000066"/>
                </a:solidFill>
                <a:latin typeface="Angsana New" pitchFamily="18" charset="-34"/>
              </a:rPr>
              <a:t>Lucian W. Pye</a:t>
            </a:r>
            <a:r>
              <a:rPr lang="th-TH" sz="3600" b="1">
                <a:solidFill>
                  <a:srgbClr val="000066"/>
                </a:solidFill>
                <a:latin typeface="Angsana New" pitchFamily="18" charset="-34"/>
              </a:rPr>
              <a:t>)</a:t>
            </a:r>
            <a:r>
              <a:rPr lang="th-TH" sz="3600" b="1">
                <a:latin typeface="Angsana New" pitchFamily="18" charset="-34"/>
              </a:rPr>
              <a:t> </a:t>
            </a:r>
          </a:p>
          <a:p>
            <a:pPr algn="ctr"/>
            <a:r>
              <a:rPr lang="th-TH" sz="3600" b="1">
                <a:solidFill>
                  <a:srgbClr val="0000FF"/>
                </a:solidFill>
                <a:latin typeface="Angsana New" pitchFamily="18" charset="-34"/>
              </a:rPr>
              <a:t>เสนอองค์ประกอบของการพัฒนาการเมือง 3 ประการ คือ</a:t>
            </a:r>
            <a:endParaRPr lang="th-TH" sz="3600" b="1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26631" name="WordArt 9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705643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องค์ประกอบของการพัฒนาการเมือง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 animBg="1"/>
      <p:bldP spid="132100" grpId="0" animBg="1"/>
      <p:bldP spid="13210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pPr eaLnBrk="1" hangingPunct="1"/>
            <a:r>
              <a:rPr lang="th-TH" sz="4200" b="1" smtClean="0">
                <a:solidFill>
                  <a:srgbClr val="FFFF00"/>
                </a:solidFill>
              </a:rPr>
              <a:t>หลักการและเหตุผลในการประกาศใช้พระราชบัญญัติ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341438"/>
            <a:ext cx="8137525" cy="1752600"/>
          </a:xfrm>
        </p:spPr>
        <p:txBody>
          <a:bodyPr/>
          <a:lstStyle/>
          <a:p>
            <a:pPr marL="609600" indent="-427038" algn="l" eaLnBrk="1" hangingPunct="1"/>
            <a:r>
              <a:rPr lang="th-TH" sz="3700" b="1" smtClean="0">
                <a:solidFill>
                  <a:srgbClr val="FFFFFF"/>
                </a:solidFill>
                <a:latin typeface="Angsana New" pitchFamily="18" charset="-34"/>
              </a:rPr>
              <a:t>1. 	รัฐบาลมีนโยบายที่จะจัดระบบสื่อภาครัฐ สื่อภาคเอกชนและสื่อชุมชน ให้เป็นสื่อสาธารณะอย่างแท้จริงและมีการใช้เครื่องมือสื่อสารของรัฐเพื่อประโยชน์สาธารณะและประโยชน์ต่อการศึกษาทางการเมืองแก่ประชาชน</a:t>
            </a:r>
          </a:p>
          <a:p>
            <a:pPr marL="609600" indent="-427038" algn="l" eaLnBrk="1" hangingPunct="1"/>
            <a:r>
              <a:rPr lang="th-TH" sz="3700" b="1" smtClean="0">
                <a:solidFill>
                  <a:srgbClr val="FFFFFF"/>
                </a:solidFill>
                <a:latin typeface="Angsana New" pitchFamily="18" charset="-34"/>
              </a:rPr>
              <a:t>2. 	การเปลี่ยนแปลงหลักการสำคัญเกี่ยวกับองค์กรของรัฐที่เป็นอิสระเพียงองค์กรเดียว  ทำหน้าที่จัดสรรคลื่นความถี่ และกำกับดูแลการประกอบกิจการกระจายเสียงกิจการโทรทัศน์และกิจการโทรคมนาคม ภายหลังการประกาศใช้รัฐธรรมนูญแห่งราชอาณาจักรไทย พุทธศักราช 2550</a:t>
            </a:r>
          </a:p>
          <a:p>
            <a:pPr marL="609600" indent="-427038" algn="l" eaLnBrk="1" hangingPunct="1">
              <a:buFont typeface="Wingdings" pitchFamily="2" charset="2"/>
              <a:buChar char="n"/>
            </a:pPr>
            <a:endParaRPr lang="th-TH" sz="3700" b="1" smtClean="0">
              <a:solidFill>
                <a:srgbClr val="FFFFFF"/>
              </a:solidFill>
              <a:latin typeface="Angsana New" pitchFamily="18" charset="-34"/>
            </a:endParaRPr>
          </a:p>
        </p:txBody>
      </p:sp>
      <p:sp>
        <p:nvSpPr>
          <p:cNvPr id="89090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250B5-8EFC-4C72-8C8F-DC4E4803690E}" type="slidenum">
              <a:rPr lang="th-TH" smtClean="0"/>
              <a:pPr>
                <a:defRPr/>
              </a:pPr>
              <a:t>50</a:t>
            </a:fld>
            <a:endParaRPr lang="th-TH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th-TH" b="1" smtClean="0">
                <a:solidFill>
                  <a:srgbClr val="FF3300"/>
                </a:solidFill>
              </a:rPr>
              <a:t>สาระสำคัญ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839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b="1" smtClean="0">
                <a:latin typeface="Angsana New" pitchFamily="18" charset="-34"/>
              </a:rPr>
              <a:t>		แบ่งออกเป็น 7 หมวด และบทเฉพาะกาล รวม  80  มาตรา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b="1" smtClean="0">
                <a:latin typeface="Angsana New" pitchFamily="18" charset="-34"/>
              </a:rPr>
              <a:t>พระราชบัญญัติการประกอบกิจการกระจายเสียงและกิจการโทรทัศน์ พ.ศ.2551</a:t>
            </a:r>
            <a:r>
              <a:rPr lang="en-US" b="1" smtClean="0">
                <a:latin typeface="Angsana New" pitchFamily="18" charset="-34"/>
              </a:rPr>
              <a:t> </a:t>
            </a:r>
            <a:endParaRPr lang="th-TH" b="1" smtClean="0">
              <a:latin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b="1" smtClean="0">
                <a:latin typeface="Angsana New" pitchFamily="18" charset="-34"/>
              </a:rPr>
              <a:t>	</a:t>
            </a:r>
            <a:r>
              <a:rPr lang="th-TH" b="1" i="1" smtClean="0">
                <a:solidFill>
                  <a:schemeClr val="hlink"/>
                </a:solidFill>
                <a:latin typeface="Angsana New" pitchFamily="18" charset="-34"/>
              </a:rPr>
              <a:t>	   </a:t>
            </a:r>
            <a:r>
              <a:rPr lang="th-TH" b="1" i="1" smtClean="0">
                <a:solidFill>
                  <a:srgbClr val="FF3300"/>
                </a:solidFill>
                <a:latin typeface="Angsana New" pitchFamily="18" charset="-34"/>
              </a:rPr>
              <a:t>(มาตรา 1 - มาตรา 8)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b="1" smtClean="0">
                <a:solidFill>
                  <a:srgbClr val="FF3300"/>
                </a:solidFill>
                <a:latin typeface="Angsana New" pitchFamily="18" charset="-34"/>
              </a:rPr>
              <a:t>หมวด 1</a:t>
            </a:r>
            <a:r>
              <a:rPr lang="th-TH" b="1" smtClean="0">
                <a:latin typeface="Angsana New" pitchFamily="18" charset="-34"/>
              </a:rPr>
              <a:t> </a:t>
            </a:r>
            <a:r>
              <a:rPr lang="en-US" b="1" smtClean="0">
                <a:latin typeface="Angsana New" pitchFamily="18" charset="-34"/>
              </a:rPr>
              <a:t>:</a:t>
            </a:r>
            <a:r>
              <a:rPr lang="en-US" b="1" i="1" smtClean="0">
                <a:latin typeface="Angsana New" pitchFamily="18" charset="-34"/>
              </a:rPr>
              <a:t> </a:t>
            </a:r>
            <a:r>
              <a:rPr lang="th-TH" b="1" i="1" smtClean="0">
                <a:latin typeface="Angsana New" pitchFamily="18" charset="-34"/>
              </a:rPr>
              <a:t> </a:t>
            </a:r>
            <a:r>
              <a:rPr lang="th-TH" b="1" smtClean="0">
                <a:latin typeface="Angsana New" pitchFamily="18" charset="-34"/>
              </a:rPr>
              <a:t>การประกอบกิจการกระจายเสียงและกิจการโทรทัศน์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b="1" smtClean="0">
                <a:latin typeface="Angsana New" pitchFamily="18" charset="-34"/>
              </a:rPr>
              <a:t>	</a:t>
            </a:r>
            <a:r>
              <a:rPr lang="th-TH" b="1" smtClean="0">
                <a:solidFill>
                  <a:srgbClr val="FF3300"/>
                </a:solidFill>
                <a:latin typeface="Angsana New" pitchFamily="18" charset="-34"/>
              </a:rPr>
              <a:t>	    (</a:t>
            </a:r>
            <a:r>
              <a:rPr lang="th-TH" b="1" i="1" smtClean="0">
                <a:solidFill>
                  <a:srgbClr val="FF3300"/>
                </a:solidFill>
                <a:latin typeface="Angsana New" pitchFamily="18" charset="-34"/>
              </a:rPr>
              <a:t>มาตรา 7 - มาตรา 9)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b="1" smtClean="0">
                <a:latin typeface="Angsana New" pitchFamily="18" charset="-34"/>
              </a:rPr>
              <a:t>	   	    </a:t>
            </a:r>
            <a:r>
              <a:rPr lang="th-TH" b="1" i="1" smtClean="0">
                <a:latin typeface="Angsana New" pitchFamily="18" charset="-34"/>
              </a:rPr>
              <a:t>ส่วนที่ 1</a:t>
            </a:r>
            <a:r>
              <a:rPr lang="th-TH" b="1" smtClean="0">
                <a:latin typeface="Angsana New" pitchFamily="18" charset="-34"/>
              </a:rPr>
              <a:t>   กิจการกระจายเสียงหรือกิจการโทรทัศน์ที่ใช้คลื่นความถี่ 	</a:t>
            </a:r>
            <a:r>
              <a:rPr lang="th-TH" b="1" smtClean="0">
                <a:solidFill>
                  <a:srgbClr val="FF3300"/>
                </a:solidFill>
                <a:latin typeface="Angsana New" pitchFamily="18" charset="-34"/>
              </a:rPr>
              <a:t>	      </a:t>
            </a:r>
            <a:r>
              <a:rPr lang="th-TH" b="1" i="1" smtClean="0">
                <a:solidFill>
                  <a:srgbClr val="FF3300"/>
                </a:solidFill>
                <a:latin typeface="Angsana New" pitchFamily="18" charset="-34"/>
              </a:rPr>
              <a:t>(มาตรา 10 - มาตรา 24)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b="1" smtClean="0">
                <a:latin typeface="Angsana New" pitchFamily="18" charset="-34"/>
              </a:rPr>
              <a:t>		    </a:t>
            </a:r>
            <a:r>
              <a:rPr lang="th-TH" b="1" i="1" smtClean="0">
                <a:latin typeface="Angsana New" pitchFamily="18" charset="-34"/>
              </a:rPr>
              <a:t>ส่วนที่ 2</a:t>
            </a:r>
            <a:r>
              <a:rPr lang="th-TH" b="1" smtClean="0">
                <a:latin typeface="Angsana New" pitchFamily="18" charset="-34"/>
              </a:rPr>
              <a:t>   กิจการกระจายเสียงหรือกิจการโทรทัศน์ที่ไม่ใช้คลื่น			       ความถี่</a:t>
            </a:r>
            <a:r>
              <a:rPr lang="th-TH" b="1" smtClean="0">
                <a:solidFill>
                  <a:srgbClr val="CCFF99"/>
                </a:solidFill>
                <a:latin typeface="Angsana New" pitchFamily="18" charset="-34"/>
              </a:rPr>
              <a:t> </a:t>
            </a:r>
            <a:r>
              <a:rPr lang="th-TH" b="1" i="1" smtClean="0">
                <a:solidFill>
                  <a:srgbClr val="FF3300"/>
                </a:solidFill>
                <a:latin typeface="Angsana New" pitchFamily="18" charset="-34"/>
              </a:rPr>
              <a:t>(มาตรา 25 - มาตรา 28)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b="1" smtClean="0">
                <a:latin typeface="Angsana New" pitchFamily="18" charset="-34"/>
              </a:rPr>
              <a:t>		    </a:t>
            </a:r>
            <a:r>
              <a:rPr lang="th-TH" b="1" i="1" smtClean="0">
                <a:latin typeface="Angsana New" pitchFamily="18" charset="-34"/>
              </a:rPr>
              <a:t>ส่วนที่ 3</a:t>
            </a:r>
            <a:r>
              <a:rPr lang="th-TH" b="1" smtClean="0">
                <a:latin typeface="Angsana New" pitchFamily="18" charset="-34"/>
              </a:rPr>
              <a:t>   การบริหารสถานี </a:t>
            </a:r>
            <a:r>
              <a:rPr lang="th-TH" b="1" i="1" smtClean="0">
                <a:solidFill>
                  <a:srgbClr val="FF3300"/>
                </a:solidFill>
                <a:latin typeface="Angsana New" pitchFamily="18" charset="-34"/>
              </a:rPr>
              <a:t>(มาตรา 29 - มาตรา 30)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b="1" smtClean="0">
                <a:latin typeface="Angsana New" pitchFamily="18" charset="-34"/>
              </a:rPr>
              <a:t>		    </a:t>
            </a:r>
            <a:r>
              <a:rPr lang="th-TH" b="1" i="1" smtClean="0">
                <a:latin typeface="Angsana New" pitchFamily="18" charset="-34"/>
              </a:rPr>
              <a:t>ส่วนที่ 4</a:t>
            </a:r>
            <a:r>
              <a:rPr lang="th-TH" b="1" smtClean="0">
                <a:latin typeface="Angsana New" pitchFamily="18" charset="-34"/>
              </a:rPr>
              <a:t>   การป้องกันการผูกขาด </a:t>
            </a:r>
            <a:r>
              <a:rPr lang="th-TH" b="1" i="1" smtClean="0">
                <a:solidFill>
                  <a:srgbClr val="FF3300"/>
                </a:solidFill>
                <a:latin typeface="Angsana New" pitchFamily="18" charset="-34"/>
              </a:rPr>
              <a:t>(มาตรา 31 - มาตรา 32)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b="1" i="1" smtClean="0">
              <a:solidFill>
                <a:srgbClr val="FF3300"/>
              </a:solidFill>
              <a:latin typeface="Angsana New" pitchFamily="18" charset="-34"/>
            </a:endParaRPr>
          </a:p>
        </p:txBody>
      </p:sp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3314A-6ECE-4BF2-9780-4754E8971EED}" type="slidenum">
              <a:rPr lang="en-US" smtClean="0"/>
              <a:pPr>
                <a:defRPr/>
              </a:pPr>
              <a:t>51</a:t>
            </a:fld>
            <a:endParaRPr lang="th-TH" smtClean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989138"/>
            <a:ext cx="8382000" cy="3733800"/>
          </a:xfrm>
        </p:spPr>
        <p:txBody>
          <a:bodyPr/>
          <a:lstStyle/>
          <a:p>
            <a:pPr algn="l" defTabSz="893763" eaLnBrk="1" hangingPunct="1">
              <a:tabLst>
                <a:tab pos="1146175" algn="l"/>
              </a:tabLst>
            </a:pPr>
            <a:r>
              <a:rPr lang="th-TH" sz="3900" b="1" smtClean="0">
                <a:solidFill>
                  <a:srgbClr val="FF3300"/>
                </a:solidFill>
                <a:latin typeface="Angsana New" pitchFamily="18" charset="-34"/>
              </a:rPr>
              <a:t>หมวด 2 </a:t>
            </a:r>
            <a:r>
              <a:rPr lang="en-US" sz="3900" b="1" smtClean="0">
                <a:solidFill>
                  <a:srgbClr val="FF3300"/>
                </a:solidFill>
                <a:latin typeface="Angsana New" pitchFamily="18" charset="-34"/>
              </a:rPr>
              <a:t>:</a:t>
            </a:r>
            <a:r>
              <a:rPr lang="en-US" sz="3900" b="1" smtClean="0">
                <a:latin typeface="Angsana New" pitchFamily="18" charset="-34"/>
              </a:rPr>
              <a:t> </a:t>
            </a:r>
            <a:r>
              <a:rPr lang="th-TH" sz="3900" b="1" smtClean="0">
                <a:latin typeface="Angsana New" pitchFamily="18" charset="-34"/>
              </a:rPr>
              <a:t>	รายการของกิจการกระจายเสียงและกิจการ			โทรทัศน์    </a:t>
            </a:r>
            <a:r>
              <a:rPr lang="th-TH" sz="3900" b="1" i="1" smtClean="0">
                <a:solidFill>
                  <a:schemeClr val="accent2"/>
                </a:solidFill>
                <a:latin typeface="Angsana New" pitchFamily="18" charset="-34"/>
              </a:rPr>
              <a:t>(มาตรา 33- มาตรา 38) </a:t>
            </a:r>
            <a:br>
              <a:rPr lang="th-TH" sz="3900" b="1" i="1" smtClean="0">
                <a:solidFill>
                  <a:schemeClr val="accent2"/>
                </a:solidFill>
                <a:latin typeface="Angsana New" pitchFamily="18" charset="-34"/>
              </a:rPr>
            </a:br>
            <a:r>
              <a:rPr lang="th-TH" sz="3900" b="1" smtClean="0">
                <a:solidFill>
                  <a:srgbClr val="FF3300"/>
                </a:solidFill>
                <a:latin typeface="Angsana New" pitchFamily="18" charset="-34"/>
              </a:rPr>
              <a:t>หมวด 3 </a:t>
            </a:r>
            <a:r>
              <a:rPr lang="en-US" sz="3900" b="1" smtClean="0">
                <a:solidFill>
                  <a:srgbClr val="FF3300"/>
                </a:solidFill>
                <a:latin typeface="Angsana New" pitchFamily="18" charset="-34"/>
              </a:rPr>
              <a:t>:</a:t>
            </a:r>
            <a:r>
              <a:rPr lang="en-US" sz="3900" b="1" smtClean="0">
                <a:latin typeface="Angsana New" pitchFamily="18" charset="-34"/>
              </a:rPr>
              <a:t> </a:t>
            </a:r>
            <a:r>
              <a:rPr lang="th-TH" sz="3900" b="1" smtClean="0">
                <a:latin typeface="Angsana New" pitchFamily="18" charset="-34"/>
              </a:rPr>
              <a:t>	การส่งเสริมและการควบคุมจริยธรรมแห่ง			วิชาชีพและการคุ้มครองผู้เสียหายจากการ			ประกอบกิจการกระจายเสียงและกิจการโทรทัศน์ </a:t>
            </a:r>
            <a:br>
              <a:rPr lang="th-TH" sz="3900" b="1" smtClean="0">
                <a:latin typeface="Angsana New" pitchFamily="18" charset="-34"/>
              </a:rPr>
            </a:br>
            <a:r>
              <a:rPr lang="th-TH" sz="3900" b="1" smtClean="0">
                <a:latin typeface="Angsana New" pitchFamily="18" charset="-34"/>
              </a:rPr>
              <a:t>		</a:t>
            </a:r>
            <a:r>
              <a:rPr lang="th-TH" sz="3900" b="1" i="1" smtClean="0">
                <a:solidFill>
                  <a:schemeClr val="accent2"/>
                </a:solidFill>
                <a:latin typeface="Angsana New" pitchFamily="18" charset="-34"/>
              </a:rPr>
              <a:t>(มาตรา 39 - มาตรา 40)</a:t>
            </a:r>
            <a:br>
              <a:rPr lang="th-TH" sz="3900" b="1" i="1" smtClean="0">
                <a:solidFill>
                  <a:schemeClr val="accent2"/>
                </a:solidFill>
                <a:latin typeface="Angsana New" pitchFamily="18" charset="-34"/>
              </a:rPr>
            </a:br>
            <a:r>
              <a:rPr lang="th-TH" sz="3900" b="1" smtClean="0">
                <a:solidFill>
                  <a:srgbClr val="FF3300"/>
                </a:solidFill>
                <a:latin typeface="Angsana New" pitchFamily="18" charset="-34"/>
              </a:rPr>
              <a:t>หมวด 4 </a:t>
            </a:r>
            <a:r>
              <a:rPr lang="en-US" sz="3900" b="1" smtClean="0">
                <a:solidFill>
                  <a:srgbClr val="FF3300"/>
                </a:solidFill>
                <a:latin typeface="Angsana New" pitchFamily="18" charset="-34"/>
              </a:rPr>
              <a:t>:</a:t>
            </a:r>
            <a:r>
              <a:rPr lang="en-US" sz="3900" b="1" smtClean="0">
                <a:latin typeface="Angsana New" pitchFamily="18" charset="-34"/>
              </a:rPr>
              <a:t> </a:t>
            </a:r>
            <a:r>
              <a:rPr lang="th-TH" sz="3900" b="1" smtClean="0">
                <a:latin typeface="Angsana New" pitchFamily="18" charset="-34"/>
              </a:rPr>
              <a:t>	การสร้างโครงข่ายพื้นฐาน การใช้ และการ			เชื่อมต่อโครงข่ายในการประกอบกิจการกระจาย			เสียงและกิจการโทรทัศน์ </a:t>
            </a:r>
            <a:r>
              <a:rPr lang="th-TH" sz="3900" b="1" i="1" smtClean="0">
                <a:solidFill>
                  <a:schemeClr val="accent2"/>
                </a:solidFill>
                <a:latin typeface="Angsana New" pitchFamily="18" charset="-34"/>
              </a:rPr>
              <a:t>(มาตรา 41 - มาตรา 50)</a:t>
            </a:r>
            <a:r>
              <a:rPr lang="th-TH" sz="3900" b="1" i="1" smtClean="0">
                <a:solidFill>
                  <a:schemeClr val="hlink"/>
                </a:solidFill>
                <a:latin typeface="Angsana New" pitchFamily="18" charset="-34"/>
              </a:rPr>
              <a:t> </a:t>
            </a:r>
            <a:br>
              <a:rPr lang="th-TH" sz="3900" b="1" i="1" smtClean="0">
                <a:solidFill>
                  <a:schemeClr val="hlink"/>
                </a:solidFill>
                <a:latin typeface="Angsana New" pitchFamily="18" charset="-34"/>
              </a:rPr>
            </a:br>
            <a:endParaRPr lang="th-TH" sz="3900" b="1" i="1" smtClean="0">
              <a:solidFill>
                <a:schemeClr val="hlink"/>
              </a:solidFill>
              <a:latin typeface="Angsana New" pitchFamily="18" charset="-34"/>
            </a:endParaRPr>
          </a:p>
        </p:txBody>
      </p:sp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69FA9-FC1F-4D14-8994-1118177365AF}" type="slidenum">
              <a:rPr lang="en-US" smtClean="0"/>
              <a:pPr>
                <a:defRPr/>
              </a:pPr>
              <a:t>52</a:t>
            </a:fld>
            <a:endParaRPr lang="th-TH" smtClean="0"/>
          </a:p>
        </p:txBody>
      </p:sp>
    </p:spTree>
  </p:cSld>
  <p:clrMapOvr>
    <a:masterClrMapping/>
  </p:clrMapOvr>
  <p:transition spd="slow">
    <p:zoom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FF3300"/>
                </a:solidFill>
                <a:latin typeface="Angsana New" pitchFamily="18" charset="-34"/>
              </a:rPr>
              <a:t>หมวด 5 </a:t>
            </a:r>
            <a:r>
              <a:rPr lang="en-US" sz="3600" b="1" smtClean="0">
                <a:solidFill>
                  <a:srgbClr val="FF3300"/>
                </a:solidFill>
                <a:latin typeface="Angsana New" pitchFamily="18" charset="-34"/>
              </a:rPr>
              <a:t>:</a:t>
            </a:r>
            <a:r>
              <a:rPr lang="en-US" sz="3600" b="1" smtClean="0">
                <a:latin typeface="Angsana New" pitchFamily="18" charset="-34"/>
              </a:rPr>
              <a:t> </a:t>
            </a:r>
            <a:r>
              <a:rPr lang="th-TH" sz="3600" b="1" smtClean="0">
                <a:latin typeface="Angsana New" pitchFamily="18" charset="-34"/>
              </a:rPr>
              <a:t>	การส่งเสริมและพัฒนากิจการกระจายเสียงและ        		กิจการโทรทัศน์  </a:t>
            </a:r>
            <a:r>
              <a:rPr lang="th-TH" sz="3600" b="1" i="1" smtClean="0">
                <a:solidFill>
                  <a:schemeClr val="hlink"/>
                </a:solidFill>
                <a:latin typeface="Angsana New" pitchFamily="18" charset="-34"/>
              </a:rPr>
              <a:t>(มาตรา 51 - มาตรา 52)</a:t>
            </a:r>
            <a:endParaRPr lang="th-TH" sz="3600" b="1" smtClean="0">
              <a:solidFill>
                <a:schemeClr val="hlink"/>
              </a:solidFill>
              <a:latin typeface="Angsana New" pitchFamily="18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FF3300"/>
                </a:solidFill>
                <a:latin typeface="Angsana New" pitchFamily="18" charset="-34"/>
              </a:rPr>
              <a:t>หมวด 6 </a:t>
            </a:r>
            <a:r>
              <a:rPr lang="en-US" sz="3600" b="1" smtClean="0">
                <a:solidFill>
                  <a:srgbClr val="FF3300"/>
                </a:solidFill>
                <a:latin typeface="Angsana New" pitchFamily="18" charset="-34"/>
              </a:rPr>
              <a:t>:</a:t>
            </a:r>
            <a:r>
              <a:rPr lang="en-US" sz="3600" b="1" smtClean="0">
                <a:latin typeface="Angsana New" pitchFamily="18" charset="-34"/>
              </a:rPr>
              <a:t> </a:t>
            </a:r>
            <a:r>
              <a:rPr lang="th-TH" sz="3600" b="1" smtClean="0">
                <a:latin typeface="Angsana New" pitchFamily="18" charset="-34"/>
              </a:rPr>
              <a:t>	การกำกับดูแล    </a:t>
            </a:r>
            <a:r>
              <a:rPr lang="th-TH" sz="3600" b="1" i="1" smtClean="0">
                <a:solidFill>
                  <a:schemeClr val="hlink"/>
                </a:solidFill>
                <a:latin typeface="Angsana New" pitchFamily="18" charset="-34"/>
              </a:rPr>
              <a:t>(มาตรา 53 - มาตรา 56)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FF3300"/>
                </a:solidFill>
                <a:latin typeface="Angsana New" pitchFamily="18" charset="-34"/>
              </a:rPr>
              <a:t>หมวด 7</a:t>
            </a:r>
            <a:r>
              <a:rPr lang="en-US" sz="3600" b="1" smtClean="0">
                <a:solidFill>
                  <a:srgbClr val="FF3300"/>
                </a:solidFill>
                <a:latin typeface="Angsana New" pitchFamily="18" charset="-34"/>
              </a:rPr>
              <a:t> :</a:t>
            </a:r>
            <a:r>
              <a:rPr lang="en-US" sz="3600" b="1" smtClean="0">
                <a:latin typeface="Angsana New" pitchFamily="18" charset="-34"/>
              </a:rPr>
              <a:t> </a:t>
            </a:r>
            <a:r>
              <a:rPr lang="th-TH" sz="3600" b="1" smtClean="0">
                <a:latin typeface="Angsana New" pitchFamily="18" charset="-34"/>
              </a:rPr>
              <a:t>	บทกำหนดโทษ</a:t>
            </a:r>
            <a:br>
              <a:rPr lang="th-TH" sz="3600" b="1" smtClean="0">
                <a:latin typeface="Angsana New" pitchFamily="18" charset="-34"/>
              </a:rPr>
            </a:br>
            <a:r>
              <a:rPr lang="th-TH" sz="3600" b="1" smtClean="0">
                <a:latin typeface="Angsana New" pitchFamily="18" charset="-34"/>
              </a:rPr>
              <a:t>                 	</a:t>
            </a:r>
            <a:r>
              <a:rPr lang="th-TH" sz="3600" b="1" i="1" smtClean="0">
                <a:latin typeface="Angsana New" pitchFamily="18" charset="-34"/>
              </a:rPr>
              <a:t>ส่วนที่ 1</a:t>
            </a:r>
            <a:r>
              <a:rPr lang="th-TH" sz="3600" b="1" smtClean="0">
                <a:latin typeface="Angsana New" pitchFamily="18" charset="-34"/>
              </a:rPr>
              <a:t>  โทษทางปกครอง  </a:t>
            </a:r>
            <a:r>
              <a:rPr lang="th-TH" sz="3600" b="1" i="1" smtClean="0">
                <a:solidFill>
                  <a:schemeClr val="hlink"/>
                </a:solidFill>
                <a:latin typeface="Angsana New" pitchFamily="18" charset="-34"/>
              </a:rPr>
              <a:t>(มาตรา 57 - มาตรา 65)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latin typeface="Angsana New" pitchFamily="18" charset="-34"/>
              </a:rPr>
              <a:t>                 	</a:t>
            </a:r>
            <a:r>
              <a:rPr lang="th-TH" sz="3600" b="1" i="1" smtClean="0">
                <a:latin typeface="Angsana New" pitchFamily="18" charset="-34"/>
              </a:rPr>
              <a:t>ส่วนที่ 2</a:t>
            </a:r>
            <a:r>
              <a:rPr lang="th-TH" sz="3600" b="1" smtClean="0">
                <a:latin typeface="Angsana New" pitchFamily="18" charset="-34"/>
              </a:rPr>
              <a:t>  โทษทางอาญา  </a:t>
            </a:r>
            <a:r>
              <a:rPr lang="th-TH" sz="3600" b="1" i="1" smtClean="0">
                <a:solidFill>
                  <a:schemeClr val="hlink"/>
                </a:solidFill>
                <a:latin typeface="Angsana New" pitchFamily="18" charset="-34"/>
              </a:rPr>
              <a:t>(มาตรา 66 - มาตรา 72)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FF3300"/>
                </a:solidFill>
                <a:latin typeface="Angsana New" pitchFamily="18" charset="-34"/>
              </a:rPr>
              <a:t>บทเฉพาะกาล</a:t>
            </a:r>
            <a:r>
              <a:rPr lang="th-TH" sz="3600" b="1" smtClean="0">
                <a:latin typeface="Angsana New" pitchFamily="18" charset="-34"/>
              </a:rPr>
              <a:t>  </a:t>
            </a:r>
            <a:r>
              <a:rPr lang="th-TH" sz="3600" b="1" i="1" smtClean="0">
                <a:solidFill>
                  <a:schemeClr val="hlink"/>
                </a:solidFill>
                <a:latin typeface="Angsana New" pitchFamily="18" charset="-34"/>
              </a:rPr>
              <a:t>(มาตรา 73 - มาตรา 80)</a:t>
            </a:r>
          </a:p>
        </p:txBody>
      </p:sp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D719-CA6F-4091-BD97-CCCBAFA138AC}" type="slidenum">
              <a:rPr lang="en-US" smtClean="0"/>
              <a:pPr>
                <a:defRPr/>
              </a:pPr>
              <a:t>53</a:t>
            </a:fld>
            <a:endParaRPr lang="th-TH" smtClean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ED814F-AE8D-44E6-97CF-2BB7E4799E42}" type="slidenum">
              <a:rPr lang="en-US" smtClean="0"/>
              <a:pPr/>
              <a:t>54</a:t>
            </a:fld>
            <a:endParaRPr lang="th-TH" smtClean="0"/>
          </a:p>
        </p:txBody>
      </p:sp>
      <p:sp>
        <p:nvSpPr>
          <p:cNvPr id="76803" name="WordArt 2"/>
          <p:cNvSpPr>
            <a:spLocks noChangeArrowheads="1" noChangeShapeType="1" noTextEdit="1"/>
          </p:cNvSpPr>
          <p:nvPr/>
        </p:nvSpPr>
        <p:spPr bwMode="auto">
          <a:xfrm>
            <a:off x="2051050" y="3284538"/>
            <a:ext cx="5116513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/>
                  </a:outerShdw>
                </a:effectLst>
                <a:latin typeface="Browallia New"/>
                <a:cs typeface="Browallia New"/>
              </a:rPr>
              <a:t>ขอขอบคุณ</a:t>
            </a:r>
          </a:p>
        </p:txBody>
      </p:sp>
    </p:spTree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FF"/>
            </a:gs>
            <a:gs pos="50000">
              <a:srgbClr val="FFFF66"/>
            </a:gs>
            <a:gs pos="100000">
              <a:srgbClr val="CC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1C787-299F-4D8C-B446-49B480333DC3}" type="slidenum">
              <a:rPr lang="en-US" smtClean="0"/>
              <a:pPr>
                <a:defRPr/>
              </a:pPr>
              <a:t>6</a:t>
            </a:fld>
            <a:endParaRPr lang="th-TH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80513" cy="6858000"/>
            <a:chOff x="3032" y="1752"/>
            <a:chExt cx="2738" cy="1860"/>
          </a:xfrm>
        </p:grpSpPr>
        <p:sp>
          <p:nvSpPr>
            <p:cNvPr id="27654" name="Freeform 3"/>
            <p:cNvSpPr>
              <a:spLocks/>
            </p:cNvSpPr>
            <p:nvPr/>
          </p:nvSpPr>
          <p:spPr bwMode="auto">
            <a:xfrm>
              <a:off x="3032" y="1752"/>
              <a:ext cx="2738" cy="1860"/>
            </a:xfrm>
            <a:custGeom>
              <a:avLst/>
              <a:gdLst>
                <a:gd name="T0" fmla="*/ 0 w 2403"/>
                <a:gd name="T1" fmla="*/ 1860 h 1475"/>
                <a:gd name="T2" fmla="*/ 2736 w 2403"/>
                <a:gd name="T3" fmla="*/ 0 h 1475"/>
                <a:gd name="T4" fmla="*/ 2479 w 2403"/>
                <a:gd name="T5" fmla="*/ 35 h 1475"/>
                <a:gd name="T6" fmla="*/ 2487 w 2403"/>
                <a:gd name="T7" fmla="*/ 97 h 1475"/>
                <a:gd name="T8" fmla="*/ 2516 w 2403"/>
                <a:gd name="T9" fmla="*/ 180 h 1475"/>
                <a:gd name="T10" fmla="*/ 2523 w 2403"/>
                <a:gd name="T11" fmla="*/ 247 h 1475"/>
                <a:gd name="T12" fmla="*/ 2506 w 2403"/>
                <a:gd name="T13" fmla="*/ 317 h 1475"/>
                <a:gd name="T14" fmla="*/ 2450 w 2403"/>
                <a:gd name="T15" fmla="*/ 376 h 1475"/>
                <a:gd name="T16" fmla="*/ 2378 w 2403"/>
                <a:gd name="T17" fmla="*/ 420 h 1475"/>
                <a:gd name="T18" fmla="*/ 2294 w 2403"/>
                <a:gd name="T19" fmla="*/ 441 h 1475"/>
                <a:gd name="T20" fmla="*/ 2171 w 2403"/>
                <a:gd name="T21" fmla="*/ 439 h 1475"/>
                <a:gd name="T22" fmla="*/ 2090 w 2403"/>
                <a:gd name="T23" fmla="*/ 425 h 1475"/>
                <a:gd name="T24" fmla="*/ 2010 w 2403"/>
                <a:gd name="T25" fmla="*/ 378 h 1475"/>
                <a:gd name="T26" fmla="*/ 1955 w 2403"/>
                <a:gd name="T27" fmla="*/ 320 h 1475"/>
                <a:gd name="T28" fmla="*/ 1931 w 2403"/>
                <a:gd name="T29" fmla="*/ 259 h 1475"/>
                <a:gd name="T30" fmla="*/ 1936 w 2403"/>
                <a:gd name="T31" fmla="*/ 192 h 1475"/>
                <a:gd name="T32" fmla="*/ 1955 w 2403"/>
                <a:gd name="T33" fmla="*/ 130 h 1475"/>
                <a:gd name="T34" fmla="*/ 1975 w 2403"/>
                <a:gd name="T35" fmla="*/ 67 h 1475"/>
                <a:gd name="T36" fmla="*/ 1964 w 2403"/>
                <a:gd name="T37" fmla="*/ 8 h 1475"/>
                <a:gd name="T38" fmla="*/ 1511 w 2403"/>
                <a:gd name="T39" fmla="*/ 73 h 1475"/>
                <a:gd name="T40" fmla="*/ 1504 w 2403"/>
                <a:gd name="T41" fmla="*/ 156 h 1475"/>
                <a:gd name="T42" fmla="*/ 1499 w 2403"/>
                <a:gd name="T43" fmla="*/ 226 h 1475"/>
                <a:gd name="T44" fmla="*/ 1478 w 2403"/>
                <a:gd name="T45" fmla="*/ 285 h 1475"/>
                <a:gd name="T46" fmla="*/ 1438 w 2403"/>
                <a:gd name="T47" fmla="*/ 324 h 1475"/>
                <a:gd name="T48" fmla="*/ 1381 w 2403"/>
                <a:gd name="T49" fmla="*/ 346 h 1475"/>
                <a:gd name="T50" fmla="*/ 1317 w 2403"/>
                <a:gd name="T51" fmla="*/ 352 h 1475"/>
                <a:gd name="T52" fmla="*/ 1239 w 2403"/>
                <a:gd name="T53" fmla="*/ 348 h 1475"/>
                <a:gd name="T54" fmla="*/ 1168 w 2403"/>
                <a:gd name="T55" fmla="*/ 344 h 1475"/>
                <a:gd name="T56" fmla="*/ 1078 w 2403"/>
                <a:gd name="T57" fmla="*/ 340 h 1475"/>
                <a:gd name="T58" fmla="*/ 998 w 2403"/>
                <a:gd name="T59" fmla="*/ 348 h 1475"/>
                <a:gd name="T60" fmla="*/ 924 w 2403"/>
                <a:gd name="T61" fmla="*/ 372 h 1475"/>
                <a:gd name="T62" fmla="*/ 871 w 2403"/>
                <a:gd name="T63" fmla="*/ 414 h 1475"/>
                <a:gd name="T64" fmla="*/ 840 w 2403"/>
                <a:gd name="T65" fmla="*/ 465 h 1475"/>
                <a:gd name="T66" fmla="*/ 840 w 2403"/>
                <a:gd name="T67" fmla="*/ 525 h 1475"/>
                <a:gd name="T68" fmla="*/ 840 w 2403"/>
                <a:gd name="T69" fmla="*/ 590 h 1475"/>
                <a:gd name="T70" fmla="*/ 823 w 2403"/>
                <a:gd name="T71" fmla="*/ 643 h 1475"/>
                <a:gd name="T72" fmla="*/ 790 w 2403"/>
                <a:gd name="T73" fmla="*/ 686 h 1475"/>
                <a:gd name="T74" fmla="*/ 721 w 2403"/>
                <a:gd name="T75" fmla="*/ 716 h 1475"/>
                <a:gd name="T76" fmla="*/ 648 w 2403"/>
                <a:gd name="T77" fmla="*/ 734 h 1475"/>
                <a:gd name="T78" fmla="*/ 561 w 2403"/>
                <a:gd name="T79" fmla="*/ 750 h 1475"/>
                <a:gd name="T80" fmla="*/ 483 w 2403"/>
                <a:gd name="T81" fmla="*/ 765 h 1475"/>
                <a:gd name="T82" fmla="*/ 416 w 2403"/>
                <a:gd name="T83" fmla="*/ 787 h 1475"/>
                <a:gd name="T84" fmla="*/ 367 w 2403"/>
                <a:gd name="T85" fmla="*/ 820 h 1475"/>
                <a:gd name="T86" fmla="*/ 325 w 2403"/>
                <a:gd name="T87" fmla="*/ 869 h 1475"/>
                <a:gd name="T88" fmla="*/ 303 w 2403"/>
                <a:gd name="T89" fmla="*/ 929 h 1475"/>
                <a:gd name="T90" fmla="*/ 312 w 2403"/>
                <a:gd name="T91" fmla="*/ 994 h 1475"/>
                <a:gd name="T92" fmla="*/ 336 w 2403"/>
                <a:gd name="T93" fmla="*/ 1072 h 1475"/>
                <a:gd name="T94" fmla="*/ 350 w 2403"/>
                <a:gd name="T95" fmla="*/ 1140 h 1475"/>
                <a:gd name="T96" fmla="*/ 345 w 2403"/>
                <a:gd name="T97" fmla="*/ 1206 h 1475"/>
                <a:gd name="T98" fmla="*/ 325 w 2403"/>
                <a:gd name="T99" fmla="*/ 1265 h 1475"/>
                <a:gd name="T100" fmla="*/ 292 w 2403"/>
                <a:gd name="T101" fmla="*/ 1324 h 1475"/>
                <a:gd name="T102" fmla="*/ 237 w 2403"/>
                <a:gd name="T103" fmla="*/ 1390 h 1475"/>
                <a:gd name="T104" fmla="*/ 182 w 2403"/>
                <a:gd name="T105" fmla="*/ 1430 h 1475"/>
                <a:gd name="T106" fmla="*/ 125 w 2403"/>
                <a:gd name="T107" fmla="*/ 1456 h 1475"/>
                <a:gd name="T108" fmla="*/ 41 w 2403"/>
                <a:gd name="T109" fmla="*/ 1470 h 14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3"/>
                <a:gd name="T166" fmla="*/ 0 h 1475"/>
                <a:gd name="T167" fmla="*/ 2403 w 2403"/>
                <a:gd name="T168" fmla="*/ 1475 h 14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3" h="1475">
                  <a:moveTo>
                    <a:pt x="0" y="1166"/>
                  </a:moveTo>
                  <a:lnTo>
                    <a:pt x="0" y="1475"/>
                  </a:lnTo>
                  <a:lnTo>
                    <a:pt x="2403" y="1475"/>
                  </a:lnTo>
                  <a:lnTo>
                    <a:pt x="2401" y="0"/>
                  </a:lnTo>
                  <a:lnTo>
                    <a:pt x="2187" y="0"/>
                  </a:lnTo>
                  <a:lnTo>
                    <a:pt x="2176" y="28"/>
                  </a:lnTo>
                  <a:lnTo>
                    <a:pt x="2176" y="48"/>
                  </a:lnTo>
                  <a:lnTo>
                    <a:pt x="2183" y="77"/>
                  </a:lnTo>
                  <a:lnTo>
                    <a:pt x="2195" y="107"/>
                  </a:lnTo>
                  <a:lnTo>
                    <a:pt x="2208" y="143"/>
                  </a:lnTo>
                  <a:lnTo>
                    <a:pt x="2214" y="171"/>
                  </a:lnTo>
                  <a:lnTo>
                    <a:pt x="2214" y="196"/>
                  </a:lnTo>
                  <a:lnTo>
                    <a:pt x="2210" y="224"/>
                  </a:lnTo>
                  <a:lnTo>
                    <a:pt x="2199" y="251"/>
                  </a:lnTo>
                  <a:lnTo>
                    <a:pt x="2176" y="276"/>
                  </a:lnTo>
                  <a:lnTo>
                    <a:pt x="2150" y="298"/>
                  </a:lnTo>
                  <a:lnTo>
                    <a:pt x="2120" y="318"/>
                  </a:lnTo>
                  <a:lnTo>
                    <a:pt x="2087" y="333"/>
                  </a:lnTo>
                  <a:lnTo>
                    <a:pt x="2048" y="344"/>
                  </a:lnTo>
                  <a:lnTo>
                    <a:pt x="2013" y="350"/>
                  </a:lnTo>
                  <a:lnTo>
                    <a:pt x="1963" y="351"/>
                  </a:lnTo>
                  <a:lnTo>
                    <a:pt x="1905" y="348"/>
                  </a:lnTo>
                  <a:lnTo>
                    <a:pt x="1867" y="344"/>
                  </a:lnTo>
                  <a:lnTo>
                    <a:pt x="1834" y="337"/>
                  </a:lnTo>
                  <a:lnTo>
                    <a:pt x="1803" y="323"/>
                  </a:lnTo>
                  <a:lnTo>
                    <a:pt x="1764" y="300"/>
                  </a:lnTo>
                  <a:lnTo>
                    <a:pt x="1739" y="278"/>
                  </a:lnTo>
                  <a:lnTo>
                    <a:pt x="1716" y="254"/>
                  </a:lnTo>
                  <a:lnTo>
                    <a:pt x="1703" y="229"/>
                  </a:lnTo>
                  <a:lnTo>
                    <a:pt x="1695" y="205"/>
                  </a:lnTo>
                  <a:lnTo>
                    <a:pt x="1695" y="179"/>
                  </a:lnTo>
                  <a:lnTo>
                    <a:pt x="1699" y="152"/>
                  </a:lnTo>
                  <a:lnTo>
                    <a:pt x="1708" y="127"/>
                  </a:lnTo>
                  <a:lnTo>
                    <a:pt x="1716" y="103"/>
                  </a:lnTo>
                  <a:lnTo>
                    <a:pt x="1726" y="78"/>
                  </a:lnTo>
                  <a:lnTo>
                    <a:pt x="1733" y="53"/>
                  </a:lnTo>
                  <a:lnTo>
                    <a:pt x="1733" y="31"/>
                  </a:lnTo>
                  <a:lnTo>
                    <a:pt x="1724" y="6"/>
                  </a:lnTo>
                  <a:lnTo>
                    <a:pt x="1322" y="6"/>
                  </a:lnTo>
                  <a:lnTo>
                    <a:pt x="1326" y="58"/>
                  </a:lnTo>
                  <a:lnTo>
                    <a:pt x="1322" y="94"/>
                  </a:lnTo>
                  <a:lnTo>
                    <a:pt x="1320" y="124"/>
                  </a:lnTo>
                  <a:lnTo>
                    <a:pt x="1320" y="151"/>
                  </a:lnTo>
                  <a:lnTo>
                    <a:pt x="1316" y="179"/>
                  </a:lnTo>
                  <a:lnTo>
                    <a:pt x="1307" y="207"/>
                  </a:lnTo>
                  <a:lnTo>
                    <a:pt x="1297" y="226"/>
                  </a:lnTo>
                  <a:lnTo>
                    <a:pt x="1282" y="243"/>
                  </a:lnTo>
                  <a:lnTo>
                    <a:pt x="1262" y="257"/>
                  </a:lnTo>
                  <a:lnTo>
                    <a:pt x="1239" y="268"/>
                  </a:lnTo>
                  <a:lnTo>
                    <a:pt x="1212" y="274"/>
                  </a:lnTo>
                  <a:lnTo>
                    <a:pt x="1183" y="278"/>
                  </a:lnTo>
                  <a:lnTo>
                    <a:pt x="1156" y="279"/>
                  </a:lnTo>
                  <a:lnTo>
                    <a:pt x="1121" y="279"/>
                  </a:lnTo>
                  <a:lnTo>
                    <a:pt x="1087" y="276"/>
                  </a:lnTo>
                  <a:lnTo>
                    <a:pt x="1060" y="274"/>
                  </a:lnTo>
                  <a:lnTo>
                    <a:pt x="1025" y="273"/>
                  </a:lnTo>
                  <a:lnTo>
                    <a:pt x="988" y="270"/>
                  </a:lnTo>
                  <a:lnTo>
                    <a:pt x="946" y="270"/>
                  </a:lnTo>
                  <a:lnTo>
                    <a:pt x="911" y="273"/>
                  </a:lnTo>
                  <a:lnTo>
                    <a:pt x="876" y="276"/>
                  </a:lnTo>
                  <a:lnTo>
                    <a:pt x="838" y="284"/>
                  </a:lnTo>
                  <a:lnTo>
                    <a:pt x="811" y="295"/>
                  </a:lnTo>
                  <a:lnTo>
                    <a:pt x="782" y="309"/>
                  </a:lnTo>
                  <a:lnTo>
                    <a:pt x="764" y="328"/>
                  </a:lnTo>
                  <a:lnTo>
                    <a:pt x="745" y="348"/>
                  </a:lnTo>
                  <a:lnTo>
                    <a:pt x="737" y="369"/>
                  </a:lnTo>
                  <a:lnTo>
                    <a:pt x="733" y="392"/>
                  </a:lnTo>
                  <a:lnTo>
                    <a:pt x="737" y="416"/>
                  </a:lnTo>
                  <a:lnTo>
                    <a:pt x="739" y="441"/>
                  </a:lnTo>
                  <a:lnTo>
                    <a:pt x="737" y="468"/>
                  </a:lnTo>
                  <a:lnTo>
                    <a:pt x="731" y="488"/>
                  </a:lnTo>
                  <a:lnTo>
                    <a:pt x="722" y="510"/>
                  </a:lnTo>
                  <a:lnTo>
                    <a:pt x="710" y="530"/>
                  </a:lnTo>
                  <a:lnTo>
                    <a:pt x="693" y="544"/>
                  </a:lnTo>
                  <a:lnTo>
                    <a:pt x="666" y="559"/>
                  </a:lnTo>
                  <a:lnTo>
                    <a:pt x="633" y="568"/>
                  </a:lnTo>
                  <a:lnTo>
                    <a:pt x="600" y="576"/>
                  </a:lnTo>
                  <a:lnTo>
                    <a:pt x="569" y="582"/>
                  </a:lnTo>
                  <a:lnTo>
                    <a:pt x="536" y="588"/>
                  </a:lnTo>
                  <a:lnTo>
                    <a:pt x="492" y="595"/>
                  </a:lnTo>
                  <a:lnTo>
                    <a:pt x="459" y="599"/>
                  </a:lnTo>
                  <a:lnTo>
                    <a:pt x="424" y="607"/>
                  </a:lnTo>
                  <a:lnTo>
                    <a:pt x="395" y="615"/>
                  </a:lnTo>
                  <a:lnTo>
                    <a:pt x="365" y="624"/>
                  </a:lnTo>
                  <a:lnTo>
                    <a:pt x="343" y="637"/>
                  </a:lnTo>
                  <a:lnTo>
                    <a:pt x="322" y="650"/>
                  </a:lnTo>
                  <a:lnTo>
                    <a:pt x="299" y="670"/>
                  </a:lnTo>
                  <a:lnTo>
                    <a:pt x="285" y="689"/>
                  </a:lnTo>
                  <a:lnTo>
                    <a:pt x="272" y="711"/>
                  </a:lnTo>
                  <a:lnTo>
                    <a:pt x="266" y="737"/>
                  </a:lnTo>
                  <a:lnTo>
                    <a:pt x="270" y="763"/>
                  </a:lnTo>
                  <a:lnTo>
                    <a:pt x="274" y="788"/>
                  </a:lnTo>
                  <a:lnTo>
                    <a:pt x="285" y="817"/>
                  </a:lnTo>
                  <a:lnTo>
                    <a:pt x="295" y="850"/>
                  </a:lnTo>
                  <a:lnTo>
                    <a:pt x="303" y="880"/>
                  </a:lnTo>
                  <a:lnTo>
                    <a:pt x="307" y="904"/>
                  </a:lnTo>
                  <a:lnTo>
                    <a:pt x="307" y="926"/>
                  </a:lnTo>
                  <a:lnTo>
                    <a:pt x="303" y="956"/>
                  </a:lnTo>
                  <a:lnTo>
                    <a:pt x="293" y="981"/>
                  </a:lnTo>
                  <a:lnTo>
                    <a:pt x="285" y="1003"/>
                  </a:lnTo>
                  <a:lnTo>
                    <a:pt x="272" y="1023"/>
                  </a:lnTo>
                  <a:lnTo>
                    <a:pt x="256" y="1050"/>
                  </a:lnTo>
                  <a:lnTo>
                    <a:pt x="233" y="1080"/>
                  </a:lnTo>
                  <a:lnTo>
                    <a:pt x="208" y="1102"/>
                  </a:lnTo>
                  <a:lnTo>
                    <a:pt x="183" y="1119"/>
                  </a:lnTo>
                  <a:lnTo>
                    <a:pt x="160" y="1134"/>
                  </a:lnTo>
                  <a:lnTo>
                    <a:pt x="135" y="1147"/>
                  </a:lnTo>
                  <a:lnTo>
                    <a:pt x="110" y="1155"/>
                  </a:lnTo>
                  <a:lnTo>
                    <a:pt x="75" y="1161"/>
                  </a:lnTo>
                  <a:lnTo>
                    <a:pt x="36" y="1166"/>
                  </a:lnTo>
                  <a:lnTo>
                    <a:pt x="0" y="1166"/>
                  </a:lnTo>
                  <a:close/>
                </a:path>
              </a:pathLst>
            </a:custGeom>
            <a:gradFill rotWithShape="1">
              <a:gsLst>
                <a:gs pos="0">
                  <a:srgbClr val="FF8200"/>
                </a:gs>
                <a:gs pos="10001">
                  <a:srgbClr val="FF0000"/>
                </a:gs>
                <a:gs pos="35001">
                  <a:srgbClr val="BA0066"/>
                </a:gs>
                <a:gs pos="70000">
                  <a:srgbClr val="66008F"/>
                </a:gs>
                <a:gs pos="100000">
                  <a:srgbClr val="000082"/>
                </a:gs>
              </a:gsLst>
              <a:path path="rect">
                <a:fillToRect l="50000" t="50000" r="50000" b="50000"/>
              </a:path>
            </a:gradFill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7655" name="Text Box 4"/>
            <p:cNvSpPr txBox="1">
              <a:spLocks noChangeArrowheads="1"/>
            </p:cNvSpPr>
            <p:nvPr/>
          </p:nvSpPr>
          <p:spPr bwMode="auto">
            <a:xfrm>
              <a:off x="3389" y="2546"/>
              <a:ext cx="2303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th-TH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1619250" y="1733550"/>
            <a:ext cx="723741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663" algn="thaiDist">
              <a:tabLst>
                <a:tab pos="812800" algn="l"/>
              </a:tabLst>
            </a:pPr>
            <a:r>
              <a:rPr lang="th-TH" sz="3300" b="1">
                <a:latin typeface="Times New Roman" pitchFamily="18" charset="0"/>
              </a:rPr>
              <a:t>              </a:t>
            </a:r>
            <a:r>
              <a:rPr lang="th-TH" sz="3300" b="1">
                <a:solidFill>
                  <a:schemeClr val="bg1"/>
                </a:solidFill>
              </a:rPr>
              <a:t>เป็นกระบวนการเปลี่ยนแปลงทางการเมืองที่เกิด   	   จากการเปลี่ยนแปลงทางสังคม เศรษฐกิจ ที่มีผลกระทบ ต่อระบบและกระบวนการทางการเมือง โดยการเปลี่ยนแปลงที่เกิดขึ้นเป็นไปในลักษณะที่ทำให้ระบบการเมืองและกระบวนการทางการเมืองสามารถเปิดกว้างให้กลุ่มบุคคลในสังคมที่ต้องการ ได้มาซึ่งอำนาจทางการเมืองสามารถถือครองและใช้อำนาจนี้ รวมทั้งประชาชนได้เข้ามามีส่วนร่วมทางการเมืองมากขึ้น การพัฒนาการเมืองจึงเป็นทั้งการเปลี่ยนแปลงที่เกิดขึ้นเองโดยพลังทางสังคมและเศรษฐกิจโดยทั่วไปเป็นตัวผลักดันหรือโดยจัดให้มีแผนพัฒนาการเมือง</a:t>
            </a:r>
          </a:p>
        </p:txBody>
      </p:sp>
      <p:sp>
        <p:nvSpPr>
          <p:cNvPr id="27653" name="WordArt 10"/>
          <p:cNvSpPr>
            <a:spLocks noChangeArrowheads="1" noChangeShapeType="1" noTextEdit="1"/>
          </p:cNvSpPr>
          <p:nvPr/>
        </p:nvSpPr>
        <p:spPr bwMode="auto">
          <a:xfrm rot="-2143122">
            <a:off x="0" y="1052513"/>
            <a:ext cx="4283075" cy="9286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852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ngsana New"/>
                <a:cs typeface="Angsana New"/>
              </a:rPr>
              <a:t>การพัฒนาการเมือง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3300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C3BFE-C927-41F6-AE72-F181F423A62D}" type="slidenum">
              <a:rPr lang="en-US"/>
              <a:pPr>
                <a:defRPr/>
              </a:pPr>
              <a:t>7</a:t>
            </a:fld>
            <a:endParaRPr lang="th-TH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3575" cy="2276475"/>
            <a:chOff x="-68" y="0"/>
            <a:chExt cx="2880" cy="2016"/>
          </a:xfrm>
        </p:grpSpPr>
        <p:sp>
          <p:nvSpPr>
            <p:cNvPr id="124931" name="Freeform 3"/>
            <p:cNvSpPr>
              <a:spLocks/>
            </p:cNvSpPr>
            <p:nvPr/>
          </p:nvSpPr>
          <p:spPr bwMode="auto">
            <a:xfrm>
              <a:off x="-68" y="0"/>
              <a:ext cx="2880" cy="2016"/>
            </a:xfrm>
            <a:custGeom>
              <a:avLst/>
              <a:gdLst/>
              <a:ahLst/>
              <a:cxnLst>
                <a:cxn ang="0">
                  <a:pos x="2616" y="0"/>
                </a:cxn>
                <a:cxn ang="0">
                  <a:pos x="2" y="1600"/>
                </a:cxn>
                <a:cxn ang="0">
                  <a:pos x="246" y="1569"/>
                </a:cxn>
                <a:cxn ang="0">
                  <a:pos x="239" y="1516"/>
                </a:cxn>
                <a:cxn ang="0">
                  <a:pos x="212" y="1445"/>
                </a:cxn>
                <a:cxn ang="0">
                  <a:pos x="203" y="1387"/>
                </a:cxn>
                <a:cxn ang="0">
                  <a:pos x="221" y="1327"/>
                </a:cxn>
                <a:cxn ang="0">
                  <a:pos x="275" y="1276"/>
                </a:cxn>
                <a:cxn ang="0">
                  <a:pos x="343" y="1239"/>
                </a:cxn>
                <a:cxn ang="0">
                  <a:pos x="425" y="1220"/>
                </a:cxn>
                <a:cxn ang="0">
                  <a:pos x="542" y="1222"/>
                </a:cxn>
                <a:cxn ang="0">
                  <a:pos x="619" y="1234"/>
                </a:cxn>
                <a:cxn ang="0">
                  <a:pos x="696" y="1275"/>
                </a:cxn>
                <a:cxn ang="0">
                  <a:pos x="748" y="1324"/>
                </a:cxn>
                <a:cxn ang="0">
                  <a:pos x="770" y="1377"/>
                </a:cxn>
                <a:cxn ang="0">
                  <a:pos x="766" y="1435"/>
                </a:cxn>
                <a:cxn ang="0">
                  <a:pos x="748" y="1487"/>
                </a:cxn>
                <a:cxn ang="0">
                  <a:pos x="730" y="1542"/>
                </a:cxn>
                <a:cxn ang="0">
                  <a:pos x="739" y="1593"/>
                </a:cxn>
                <a:cxn ang="0">
                  <a:pos x="1172" y="1537"/>
                </a:cxn>
                <a:cxn ang="0">
                  <a:pos x="1177" y="1465"/>
                </a:cxn>
                <a:cxn ang="0">
                  <a:pos x="1184" y="1406"/>
                </a:cxn>
                <a:cxn ang="0">
                  <a:pos x="1204" y="1355"/>
                </a:cxn>
                <a:cxn ang="0">
                  <a:pos x="1242" y="1321"/>
                </a:cxn>
                <a:cxn ang="0">
                  <a:pos x="1297" y="1302"/>
                </a:cxn>
                <a:cxn ang="0">
                  <a:pos x="1358" y="1297"/>
                </a:cxn>
                <a:cxn ang="0">
                  <a:pos x="1432" y="1298"/>
                </a:cxn>
                <a:cxn ang="0">
                  <a:pos x="1500" y="1304"/>
                </a:cxn>
                <a:cxn ang="0">
                  <a:pos x="1586" y="1307"/>
                </a:cxn>
                <a:cxn ang="0">
                  <a:pos x="1663" y="1298"/>
                </a:cxn>
                <a:cxn ang="0">
                  <a:pos x="1733" y="1280"/>
                </a:cxn>
                <a:cxn ang="0">
                  <a:pos x="1785" y="1244"/>
                </a:cxn>
                <a:cxn ang="0">
                  <a:pos x="1814" y="1200"/>
                </a:cxn>
                <a:cxn ang="0">
                  <a:pos x="1814" y="1149"/>
                </a:cxn>
                <a:cxn ang="0">
                  <a:pos x="1814" y="1093"/>
                </a:cxn>
                <a:cxn ang="0">
                  <a:pos x="1830" y="1047"/>
                </a:cxn>
                <a:cxn ang="0">
                  <a:pos x="1861" y="1009"/>
                </a:cxn>
                <a:cxn ang="0">
                  <a:pos x="1927" y="984"/>
                </a:cxn>
                <a:cxn ang="0">
                  <a:pos x="1997" y="968"/>
                </a:cxn>
                <a:cxn ang="0">
                  <a:pos x="2081" y="955"/>
                </a:cxn>
                <a:cxn ang="0">
                  <a:pos x="2155" y="941"/>
                </a:cxn>
                <a:cxn ang="0">
                  <a:pos x="2218" y="922"/>
                </a:cxn>
                <a:cxn ang="0">
                  <a:pos x="2266" y="895"/>
                </a:cxn>
                <a:cxn ang="0">
                  <a:pos x="2307" y="853"/>
                </a:cxn>
                <a:cxn ang="0">
                  <a:pos x="2327" y="798"/>
                </a:cxn>
                <a:cxn ang="0">
                  <a:pos x="2318" y="745"/>
                </a:cxn>
                <a:cxn ang="0">
                  <a:pos x="2295" y="677"/>
                </a:cxn>
                <a:cxn ang="0">
                  <a:pos x="2282" y="619"/>
                </a:cxn>
                <a:cxn ang="0">
                  <a:pos x="2286" y="563"/>
                </a:cxn>
                <a:cxn ang="0">
                  <a:pos x="2309" y="515"/>
                </a:cxn>
                <a:cxn ang="0">
                  <a:pos x="2347" y="473"/>
                </a:cxn>
                <a:cxn ang="0">
                  <a:pos x="2404" y="432"/>
                </a:cxn>
                <a:cxn ang="0">
                  <a:pos x="2469" y="408"/>
                </a:cxn>
                <a:cxn ang="0">
                  <a:pos x="2535" y="398"/>
                </a:cxn>
                <a:cxn ang="0">
                  <a:pos x="2616" y="398"/>
                </a:cxn>
              </a:cxnLst>
              <a:rect l="0" t="0" r="r" b="b"/>
              <a:pathLst>
                <a:path w="2616" h="1600">
                  <a:moveTo>
                    <a:pt x="2616" y="398"/>
                  </a:moveTo>
                  <a:lnTo>
                    <a:pt x="2616" y="0"/>
                  </a:lnTo>
                  <a:lnTo>
                    <a:pt x="0" y="0"/>
                  </a:lnTo>
                  <a:lnTo>
                    <a:pt x="2" y="1600"/>
                  </a:lnTo>
                  <a:lnTo>
                    <a:pt x="235" y="1600"/>
                  </a:lnTo>
                  <a:lnTo>
                    <a:pt x="246" y="1569"/>
                  </a:lnTo>
                  <a:lnTo>
                    <a:pt x="246" y="1547"/>
                  </a:lnTo>
                  <a:lnTo>
                    <a:pt x="239" y="1516"/>
                  </a:lnTo>
                  <a:lnTo>
                    <a:pt x="226" y="1484"/>
                  </a:lnTo>
                  <a:lnTo>
                    <a:pt x="212" y="1445"/>
                  </a:lnTo>
                  <a:lnTo>
                    <a:pt x="205" y="1414"/>
                  </a:lnTo>
                  <a:lnTo>
                    <a:pt x="203" y="1387"/>
                  </a:lnTo>
                  <a:lnTo>
                    <a:pt x="210" y="1356"/>
                  </a:lnTo>
                  <a:lnTo>
                    <a:pt x="221" y="1327"/>
                  </a:lnTo>
                  <a:lnTo>
                    <a:pt x="246" y="1298"/>
                  </a:lnTo>
                  <a:lnTo>
                    <a:pt x="275" y="1276"/>
                  </a:lnTo>
                  <a:lnTo>
                    <a:pt x="307" y="1254"/>
                  </a:lnTo>
                  <a:lnTo>
                    <a:pt x="343" y="1239"/>
                  </a:lnTo>
                  <a:lnTo>
                    <a:pt x="386" y="1225"/>
                  </a:lnTo>
                  <a:lnTo>
                    <a:pt x="425" y="1220"/>
                  </a:lnTo>
                  <a:lnTo>
                    <a:pt x="479" y="1218"/>
                  </a:lnTo>
                  <a:lnTo>
                    <a:pt x="542" y="1222"/>
                  </a:lnTo>
                  <a:lnTo>
                    <a:pt x="583" y="1225"/>
                  </a:lnTo>
                  <a:lnTo>
                    <a:pt x="619" y="1234"/>
                  </a:lnTo>
                  <a:lnTo>
                    <a:pt x="653" y="1249"/>
                  </a:lnTo>
                  <a:lnTo>
                    <a:pt x="696" y="1275"/>
                  </a:lnTo>
                  <a:lnTo>
                    <a:pt x="723" y="1298"/>
                  </a:lnTo>
                  <a:lnTo>
                    <a:pt x="748" y="1324"/>
                  </a:lnTo>
                  <a:lnTo>
                    <a:pt x="761" y="1351"/>
                  </a:lnTo>
                  <a:lnTo>
                    <a:pt x="770" y="1377"/>
                  </a:lnTo>
                  <a:lnTo>
                    <a:pt x="770" y="1406"/>
                  </a:lnTo>
                  <a:lnTo>
                    <a:pt x="766" y="1435"/>
                  </a:lnTo>
                  <a:lnTo>
                    <a:pt x="757" y="1462"/>
                  </a:lnTo>
                  <a:lnTo>
                    <a:pt x="748" y="1487"/>
                  </a:lnTo>
                  <a:lnTo>
                    <a:pt x="736" y="1515"/>
                  </a:lnTo>
                  <a:lnTo>
                    <a:pt x="730" y="1542"/>
                  </a:lnTo>
                  <a:lnTo>
                    <a:pt x="730" y="1566"/>
                  </a:lnTo>
                  <a:lnTo>
                    <a:pt x="739" y="1593"/>
                  </a:lnTo>
                  <a:lnTo>
                    <a:pt x="1177" y="1593"/>
                  </a:lnTo>
                  <a:lnTo>
                    <a:pt x="1172" y="1537"/>
                  </a:lnTo>
                  <a:lnTo>
                    <a:pt x="1177" y="1496"/>
                  </a:lnTo>
                  <a:lnTo>
                    <a:pt x="1177" y="1465"/>
                  </a:lnTo>
                  <a:lnTo>
                    <a:pt x="1179" y="1436"/>
                  </a:lnTo>
                  <a:lnTo>
                    <a:pt x="1184" y="1406"/>
                  </a:lnTo>
                  <a:lnTo>
                    <a:pt x="1193" y="1375"/>
                  </a:lnTo>
                  <a:lnTo>
                    <a:pt x="1204" y="1355"/>
                  </a:lnTo>
                  <a:lnTo>
                    <a:pt x="1220" y="1336"/>
                  </a:lnTo>
                  <a:lnTo>
                    <a:pt x="1242" y="1321"/>
                  </a:lnTo>
                  <a:lnTo>
                    <a:pt x="1267" y="1309"/>
                  </a:lnTo>
                  <a:lnTo>
                    <a:pt x="1297" y="1302"/>
                  </a:lnTo>
                  <a:lnTo>
                    <a:pt x="1328" y="1298"/>
                  </a:lnTo>
                  <a:lnTo>
                    <a:pt x="1358" y="1297"/>
                  </a:lnTo>
                  <a:lnTo>
                    <a:pt x="1396" y="1297"/>
                  </a:lnTo>
                  <a:lnTo>
                    <a:pt x="1432" y="1298"/>
                  </a:lnTo>
                  <a:lnTo>
                    <a:pt x="1462" y="1302"/>
                  </a:lnTo>
                  <a:lnTo>
                    <a:pt x="1500" y="1304"/>
                  </a:lnTo>
                  <a:lnTo>
                    <a:pt x="1541" y="1307"/>
                  </a:lnTo>
                  <a:lnTo>
                    <a:pt x="1586" y="1307"/>
                  </a:lnTo>
                  <a:lnTo>
                    <a:pt x="1624" y="1304"/>
                  </a:lnTo>
                  <a:lnTo>
                    <a:pt x="1663" y="1298"/>
                  </a:lnTo>
                  <a:lnTo>
                    <a:pt x="1703" y="1292"/>
                  </a:lnTo>
                  <a:lnTo>
                    <a:pt x="1733" y="1280"/>
                  </a:lnTo>
                  <a:lnTo>
                    <a:pt x="1764" y="1264"/>
                  </a:lnTo>
                  <a:lnTo>
                    <a:pt x="1785" y="1244"/>
                  </a:lnTo>
                  <a:lnTo>
                    <a:pt x="1805" y="1222"/>
                  </a:lnTo>
                  <a:lnTo>
                    <a:pt x="1814" y="1200"/>
                  </a:lnTo>
                  <a:lnTo>
                    <a:pt x="1819" y="1174"/>
                  </a:lnTo>
                  <a:lnTo>
                    <a:pt x="1814" y="1149"/>
                  </a:lnTo>
                  <a:lnTo>
                    <a:pt x="1812" y="1121"/>
                  </a:lnTo>
                  <a:lnTo>
                    <a:pt x="1814" y="1093"/>
                  </a:lnTo>
                  <a:lnTo>
                    <a:pt x="1821" y="1070"/>
                  </a:lnTo>
                  <a:lnTo>
                    <a:pt x="1830" y="1047"/>
                  </a:lnTo>
                  <a:lnTo>
                    <a:pt x="1843" y="1024"/>
                  </a:lnTo>
                  <a:lnTo>
                    <a:pt x="1861" y="1009"/>
                  </a:lnTo>
                  <a:lnTo>
                    <a:pt x="1891" y="994"/>
                  </a:lnTo>
                  <a:lnTo>
                    <a:pt x="1927" y="984"/>
                  </a:lnTo>
                  <a:lnTo>
                    <a:pt x="1963" y="975"/>
                  </a:lnTo>
                  <a:lnTo>
                    <a:pt x="1997" y="968"/>
                  </a:lnTo>
                  <a:lnTo>
                    <a:pt x="2033" y="961"/>
                  </a:lnTo>
                  <a:lnTo>
                    <a:pt x="2081" y="955"/>
                  </a:lnTo>
                  <a:lnTo>
                    <a:pt x="2117" y="950"/>
                  </a:lnTo>
                  <a:lnTo>
                    <a:pt x="2155" y="941"/>
                  </a:lnTo>
                  <a:lnTo>
                    <a:pt x="2187" y="933"/>
                  </a:lnTo>
                  <a:lnTo>
                    <a:pt x="2218" y="922"/>
                  </a:lnTo>
                  <a:lnTo>
                    <a:pt x="2243" y="909"/>
                  </a:lnTo>
                  <a:lnTo>
                    <a:pt x="2266" y="895"/>
                  </a:lnTo>
                  <a:lnTo>
                    <a:pt x="2291" y="873"/>
                  </a:lnTo>
                  <a:lnTo>
                    <a:pt x="2307" y="853"/>
                  </a:lnTo>
                  <a:lnTo>
                    <a:pt x="2320" y="829"/>
                  </a:lnTo>
                  <a:lnTo>
                    <a:pt x="2327" y="798"/>
                  </a:lnTo>
                  <a:lnTo>
                    <a:pt x="2322" y="773"/>
                  </a:lnTo>
                  <a:lnTo>
                    <a:pt x="2318" y="745"/>
                  </a:lnTo>
                  <a:lnTo>
                    <a:pt x="2307" y="713"/>
                  </a:lnTo>
                  <a:lnTo>
                    <a:pt x="2295" y="677"/>
                  </a:lnTo>
                  <a:lnTo>
                    <a:pt x="2284" y="645"/>
                  </a:lnTo>
                  <a:lnTo>
                    <a:pt x="2282" y="619"/>
                  </a:lnTo>
                  <a:lnTo>
                    <a:pt x="2282" y="595"/>
                  </a:lnTo>
                  <a:lnTo>
                    <a:pt x="2286" y="563"/>
                  </a:lnTo>
                  <a:lnTo>
                    <a:pt x="2298" y="536"/>
                  </a:lnTo>
                  <a:lnTo>
                    <a:pt x="2309" y="515"/>
                  </a:lnTo>
                  <a:lnTo>
                    <a:pt x="2325" y="495"/>
                  </a:lnTo>
                  <a:lnTo>
                    <a:pt x="2347" y="473"/>
                  </a:lnTo>
                  <a:lnTo>
                    <a:pt x="2372" y="451"/>
                  </a:lnTo>
                  <a:lnTo>
                    <a:pt x="2404" y="432"/>
                  </a:lnTo>
                  <a:lnTo>
                    <a:pt x="2438" y="417"/>
                  </a:lnTo>
                  <a:lnTo>
                    <a:pt x="2469" y="408"/>
                  </a:lnTo>
                  <a:lnTo>
                    <a:pt x="2501" y="401"/>
                  </a:lnTo>
                  <a:lnTo>
                    <a:pt x="2535" y="398"/>
                  </a:lnTo>
                  <a:lnTo>
                    <a:pt x="2575" y="398"/>
                  </a:lnTo>
                  <a:lnTo>
                    <a:pt x="2616" y="398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B0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24932" name="Text Box 4"/>
            <p:cNvSpPr txBox="1">
              <a:spLocks noChangeArrowheads="1"/>
            </p:cNvSpPr>
            <p:nvPr/>
          </p:nvSpPr>
          <p:spPr bwMode="auto">
            <a:xfrm>
              <a:off x="1" y="299"/>
              <a:ext cx="2139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4200" b="1">
                  <a:solidFill>
                    <a:srgbClr val="FFFF66"/>
                  </a:solidFill>
                  <a:latin typeface="Angsana New" pitchFamily="18" charset="-34"/>
                </a:rPr>
                <a:t>การปฏิรูปการเมือง</a:t>
              </a:r>
              <a:r>
                <a:rPr lang="th-TH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 </a:t>
              </a:r>
              <a:endParaRPr lang="th-TH" sz="4000">
                <a:solidFill>
                  <a:srgbClr val="FFFF00"/>
                </a:solidFill>
                <a:latin typeface="Angsana New" pitchFamily="18" charset="-34"/>
              </a:endParaRPr>
            </a:p>
          </p:txBody>
        </p:sp>
      </p:grpSp>
      <p:sp>
        <p:nvSpPr>
          <p:cNvPr id="124933" name="AutoShape 5"/>
          <p:cNvSpPr>
            <a:spLocks noChangeArrowheads="1"/>
          </p:cNvSpPr>
          <p:nvPr/>
        </p:nvSpPr>
        <p:spPr bwMode="auto">
          <a:xfrm rot="1880611">
            <a:off x="1627188" y="387350"/>
            <a:ext cx="6958012" cy="5476875"/>
          </a:xfrm>
          <a:prstGeom prst="leftArrow">
            <a:avLst>
              <a:gd name="adj1" fmla="val 73519"/>
              <a:gd name="adj2" fmla="val 40448"/>
            </a:avLst>
          </a:prstGeom>
          <a:gradFill rotWithShape="1">
            <a:gsLst>
              <a:gs pos="0">
                <a:srgbClr val="FFBF00"/>
              </a:gs>
              <a:gs pos="5001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40000">
                <a:srgbClr val="000040"/>
              </a:gs>
              <a:gs pos="50000">
                <a:srgbClr val="000000"/>
              </a:gs>
              <a:gs pos="60000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32592" dir="4398045" algn="ctr" rotWithShape="0">
              <a:srgbClr val="D3AFD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th-TH" sz="1800">
              <a:latin typeface="Tahoma" pitchFamily="34" charset="0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 rot="1928202">
            <a:off x="2195513" y="1989138"/>
            <a:ext cx="525621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3100" b="1">
                <a:solidFill>
                  <a:srgbClr val="FFFF00"/>
                </a:solidFill>
                <a:latin typeface="Angsana New" pitchFamily="18" charset="-34"/>
              </a:rPr>
              <a:t>           หมายถึง การมีเป้าหมายแนวทางและมาตรการที่เป็น</a:t>
            </a:r>
          </a:p>
          <a:p>
            <a:r>
              <a:rPr lang="th-TH" sz="3100" b="1">
                <a:solidFill>
                  <a:srgbClr val="FFFF00"/>
                </a:solidFill>
                <a:latin typeface="Angsana New" pitchFamily="18" charset="-34"/>
              </a:rPr>
              <a:t>     ระบบชัดเจนเป็นรูปธรรมที่จะแก้ไขสภาพทางการเมือง</a:t>
            </a:r>
          </a:p>
          <a:p>
            <a:r>
              <a:rPr lang="th-TH" sz="3100" b="1">
                <a:solidFill>
                  <a:srgbClr val="FFFF00"/>
                </a:solidFill>
                <a:latin typeface="Angsana New" pitchFamily="18" charset="-34"/>
              </a:rPr>
              <a:t> ที่ดำรงอยู่  โดยที่หากไม่มีการเปลี่ยนแปลงสภาพการณ์</a:t>
            </a:r>
          </a:p>
          <a:p>
            <a:r>
              <a:rPr lang="th-TH" sz="3100" b="1">
                <a:solidFill>
                  <a:srgbClr val="FFFF00"/>
                </a:solidFill>
                <a:latin typeface="Angsana New" pitchFamily="18" charset="-34"/>
              </a:rPr>
              <a:t>นั้นเสีย ก็จะกระทบถึงความชอบธรรมและประสิทธิภาพ</a:t>
            </a:r>
          </a:p>
          <a:p>
            <a:r>
              <a:rPr lang="th-TH" sz="3100" b="1">
                <a:solidFill>
                  <a:srgbClr val="FFFF00"/>
                </a:solidFill>
                <a:latin typeface="Angsana New" pitchFamily="18" charset="-34"/>
              </a:rPr>
              <a:t> ของสถาบันและกระบวนการทางการเมืองในอันที่จะเป็น</a:t>
            </a:r>
          </a:p>
          <a:p>
            <a:r>
              <a:rPr lang="th-TH" sz="3100" b="1">
                <a:solidFill>
                  <a:srgbClr val="FFFF00"/>
                </a:solidFill>
                <a:latin typeface="Angsana New" pitchFamily="18" charset="-34"/>
              </a:rPr>
              <a:t>      เครื่องมือในการลดและแก้ไขความขัดแย้งภายในสังคม</a:t>
            </a:r>
          </a:p>
          <a:p>
            <a:r>
              <a:rPr lang="th-TH" sz="3100" b="1">
                <a:solidFill>
                  <a:srgbClr val="FFFF00"/>
                </a:solidFill>
                <a:latin typeface="Angsana New" pitchFamily="18" charset="-34"/>
              </a:rPr>
              <a:t>            ตลอดจนในการผลักดันให้มีการพัฒนาประเทศ</a:t>
            </a:r>
            <a:r>
              <a:rPr lang="th-TH" sz="3100" b="1">
                <a:solidFill>
                  <a:srgbClr val="FFFF66"/>
                </a:solidFill>
                <a:latin typeface="Angsana New" pitchFamily="18" charset="-34"/>
              </a:rPr>
              <a:t>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FCC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4CBEE-4071-465A-A82A-A7E3B3E8D140}" type="slidenum">
              <a:rPr lang="en-US"/>
              <a:pPr>
                <a:defRPr/>
              </a:pPr>
              <a:t>8</a:t>
            </a:fld>
            <a:endParaRPr lang="th-TH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68313" y="2708275"/>
            <a:ext cx="2592387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000" b="1">
                <a:solidFill>
                  <a:srgbClr val="0000FF"/>
                </a:solidFill>
                <a:latin typeface="Angsana New" pitchFamily="18" charset="-34"/>
              </a:rPr>
              <a:t>เสถียรภาพทางการเมือง</a:t>
            </a:r>
          </a:p>
          <a:p>
            <a:pPr algn="ctr"/>
            <a:r>
              <a:rPr lang="th-TH" sz="4000" b="1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4000" b="1">
                <a:solidFill>
                  <a:srgbClr val="0000FF"/>
                </a:solidFill>
                <a:latin typeface="Angsana New" pitchFamily="18" charset="-34"/>
              </a:rPr>
              <a:t>Political Stability</a:t>
            </a:r>
            <a:r>
              <a:rPr lang="th-TH" sz="4000" b="1">
                <a:solidFill>
                  <a:srgbClr val="0000FF"/>
                </a:solidFill>
                <a:latin typeface="Angsana New" pitchFamily="18" charset="-34"/>
              </a:rPr>
              <a:t>)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059113" y="2997200"/>
            <a:ext cx="27368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solidFill>
                  <a:srgbClr val="FF0000"/>
                </a:solidFill>
                <a:latin typeface="Angsana New" pitchFamily="18" charset="-34"/>
              </a:rPr>
              <a:t>     ความชอบธรรม</a:t>
            </a:r>
          </a:p>
          <a:p>
            <a:pPr algn="ctr"/>
            <a:r>
              <a:rPr lang="th-TH" sz="3600" b="1">
                <a:solidFill>
                  <a:srgbClr val="FF0000"/>
                </a:solidFill>
                <a:latin typeface="Angsana New" pitchFamily="18" charset="-34"/>
              </a:rPr>
              <a:t>     ทางการเมือง</a:t>
            </a:r>
          </a:p>
          <a:p>
            <a:pPr algn="ctr"/>
            <a:r>
              <a:rPr lang="th-TH" sz="3600" b="1">
                <a:latin typeface="Angsana New" pitchFamily="18" charset="-34"/>
              </a:rPr>
              <a:t>   (</a:t>
            </a:r>
            <a:r>
              <a:rPr lang="en-US" sz="3600" b="1">
                <a:latin typeface="Angsana New" pitchFamily="18" charset="-34"/>
              </a:rPr>
              <a:t>Political </a:t>
            </a:r>
          </a:p>
          <a:p>
            <a:pPr algn="ctr"/>
            <a:r>
              <a:rPr lang="en-US" sz="3600" b="1">
                <a:latin typeface="Angsana New" pitchFamily="18" charset="-34"/>
              </a:rPr>
              <a:t>   Legitimacy</a:t>
            </a:r>
            <a:r>
              <a:rPr lang="th-TH" sz="3600" b="1">
                <a:latin typeface="Angsana New" pitchFamily="18" charset="-34"/>
              </a:rPr>
              <a:t>)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6156325" y="2852738"/>
            <a:ext cx="27003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solidFill>
                  <a:srgbClr val="FF0000"/>
                </a:solidFill>
                <a:latin typeface="Angsana New" pitchFamily="18" charset="-34"/>
              </a:rPr>
              <a:t>ประสิทธิภาพและ</a:t>
            </a:r>
          </a:p>
          <a:p>
            <a:pPr algn="ctr"/>
            <a:r>
              <a:rPr lang="th-TH" sz="3600" b="1">
                <a:solidFill>
                  <a:srgbClr val="FF0000"/>
                </a:solidFill>
                <a:latin typeface="Angsana New" pitchFamily="18" charset="-34"/>
              </a:rPr>
              <a:t>ประสิทธิผลทางการเมือง</a:t>
            </a:r>
          </a:p>
          <a:p>
            <a:pPr algn="ctr"/>
            <a:r>
              <a:rPr lang="th-TH" sz="3200" b="1">
                <a:latin typeface="Angsana New" pitchFamily="18" charset="-34"/>
              </a:rPr>
              <a:t>(</a:t>
            </a:r>
            <a:r>
              <a:rPr lang="en-US" sz="3200" b="1">
                <a:latin typeface="Angsana New" pitchFamily="18" charset="-34"/>
              </a:rPr>
              <a:t>Political Efficiency </a:t>
            </a:r>
          </a:p>
          <a:p>
            <a:pPr algn="ctr"/>
            <a:r>
              <a:rPr lang="en-US" sz="3200" b="1">
                <a:latin typeface="Angsana New" pitchFamily="18" charset="-34"/>
              </a:rPr>
              <a:t>&amp;Effectiveness</a:t>
            </a:r>
            <a:r>
              <a:rPr lang="th-TH" sz="3200" b="1">
                <a:latin typeface="Angsana New" pitchFamily="18" charset="-34"/>
              </a:rPr>
              <a:t>)</a:t>
            </a:r>
            <a:endParaRPr lang="th-TH" sz="3200" b="1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348038" y="3644900"/>
            <a:ext cx="2889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=</a:t>
            </a:r>
            <a:endParaRPr lang="th-TH" sz="3200"/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5435600" y="3500438"/>
            <a:ext cx="576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+</a:t>
            </a:r>
            <a:endParaRPr lang="th-TH" sz="4000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2411413" y="981075"/>
            <a:ext cx="4968875" cy="1439863"/>
          </a:xfrm>
          <a:prstGeom prst="rect">
            <a:avLst/>
          </a:prstGeom>
          <a:noFill/>
          <a:ln w="38100" cmpd="dbl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400" b="1">
                <a:latin typeface="Angsana New" pitchFamily="18" charset="-34"/>
              </a:rPr>
              <a:t>สมการของการพัฒนาการเมือง</a:t>
            </a:r>
          </a:p>
          <a:p>
            <a:pPr algn="ctr"/>
            <a:r>
              <a:rPr lang="th-TH" sz="4400" b="1">
                <a:latin typeface="Angsana New" pitchFamily="18" charset="-34"/>
              </a:rPr>
              <a:t>และการปฏิรูปการเมือง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710045">
            <a:off x="5508625" y="1125538"/>
            <a:ext cx="1006475" cy="657225"/>
          </a:xfrm>
          <a:noFill/>
        </p:spPr>
      </p:pic>
      <p:pic>
        <p:nvPicPr>
          <p:cNvPr id="30723" name="Picture 4" descr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6338316" y="2277142"/>
            <a:ext cx="658368" cy="832104"/>
          </a:xfrm>
          <a:noFill/>
        </p:spPr>
      </p:pic>
      <p:pic>
        <p:nvPicPr>
          <p:cNvPr id="30724" name="Picture 5" descr="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 rot="2137180">
            <a:off x="2484438" y="4076700"/>
            <a:ext cx="915987" cy="603250"/>
          </a:xfrm>
          <a:noFill/>
        </p:spPr>
      </p:pic>
      <p:pic>
        <p:nvPicPr>
          <p:cNvPr id="30725" name="Picture 6" descr="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 rot="670540">
            <a:off x="5795963" y="4149725"/>
            <a:ext cx="647700" cy="863600"/>
          </a:xfrm>
          <a:noFill/>
        </p:spPr>
      </p:pic>
      <p:sp>
        <p:nvSpPr>
          <p:cNvPr id="471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6519F-A498-4C20-9012-F8678E121951}" type="slidenum">
              <a:rPr lang="en-US" smtClean="0"/>
              <a:pPr>
                <a:defRPr/>
              </a:pPr>
              <a:t>9</a:t>
            </a:fld>
            <a:endParaRPr lang="th-TH" smtClean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5288" y="368300"/>
            <a:ext cx="8353425" cy="781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3400" b="1">
                <a:solidFill>
                  <a:srgbClr val="0000FF"/>
                </a:solidFill>
                <a:latin typeface="Angsana New" pitchFamily="18" charset="-34"/>
              </a:rPr>
              <a:t>รัฐธรรมนูญใหม่</a:t>
            </a:r>
          </a:p>
          <a:p>
            <a:pPr algn="ctr">
              <a:defRPr/>
            </a:pPr>
            <a:endParaRPr lang="th-TH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  <a:p>
            <a:pPr algn="ctr">
              <a:buFont typeface="MS Outlook" pitchFamily="2" charset="2"/>
              <a:buChar char="C"/>
              <a:defRPr/>
            </a:pPr>
            <a:endParaRPr lang="th-TH" sz="3200" b="1">
              <a:solidFill>
                <a:srgbClr val="0000FF"/>
              </a:solidFill>
              <a:latin typeface="Angsana New" pitchFamily="18" charset="-34"/>
            </a:endParaRPr>
          </a:p>
          <a:p>
            <a:pPr algn="ctr">
              <a:defRPr/>
            </a:pPr>
            <a:r>
              <a:rPr lang="th-TH" sz="3400" b="1">
                <a:solidFill>
                  <a:srgbClr val="0000FF"/>
                </a:solidFill>
                <a:latin typeface="Angsana New" pitchFamily="18" charset="-34"/>
              </a:rPr>
              <a:t>   การรัฐประหาร</a:t>
            </a:r>
            <a:r>
              <a:rPr lang="th-TH" sz="3200" b="1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3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	                       </a:t>
            </a:r>
            <a:r>
              <a:rPr lang="th-TH" sz="3400" b="1">
                <a:solidFill>
                  <a:srgbClr val="0000FF"/>
                </a:solidFill>
                <a:latin typeface="Angsana New" pitchFamily="18" charset="-34"/>
              </a:rPr>
              <a:t>การเลือกตั้ง</a:t>
            </a:r>
          </a:p>
          <a:p>
            <a:pPr algn="ctr">
              <a:defRPr/>
            </a:pPr>
            <a:endParaRPr lang="th-TH" sz="3400" b="1">
              <a:solidFill>
                <a:srgbClr val="0000FF"/>
              </a:solidFill>
              <a:latin typeface="Angsana New" pitchFamily="18" charset="-34"/>
            </a:endParaRPr>
          </a:p>
          <a:p>
            <a:pPr algn="ctr">
              <a:defRPr/>
            </a:pPr>
            <a:endParaRPr lang="th-TH" sz="3200" b="1">
              <a:solidFill>
                <a:srgbClr val="0000FF"/>
              </a:solidFill>
              <a:latin typeface="Angsana New" pitchFamily="18" charset="-34"/>
            </a:endParaRPr>
          </a:p>
          <a:p>
            <a:pPr algn="ctr">
              <a:defRPr/>
            </a:pPr>
            <a:r>
              <a:rPr lang="th-TH" sz="3400" b="1">
                <a:solidFill>
                  <a:srgbClr val="0000FF"/>
                </a:solidFill>
                <a:latin typeface="Angsana New" pitchFamily="18" charset="-34"/>
              </a:rPr>
              <a:t>วิกฤตการณ์ทางการเมือง	</a:t>
            </a:r>
            <a:r>
              <a:rPr lang="th-TH" sz="3200" b="1">
                <a:solidFill>
                  <a:srgbClr val="0000FF"/>
                </a:solidFill>
                <a:latin typeface="Angsana New" pitchFamily="18" charset="-34"/>
              </a:rPr>
              <a:t>		 </a:t>
            </a:r>
            <a:r>
              <a:rPr lang="th-TH" sz="3400" b="1">
                <a:solidFill>
                  <a:srgbClr val="0000FF"/>
                </a:solidFill>
                <a:latin typeface="Angsana New" pitchFamily="18" charset="-34"/>
              </a:rPr>
              <a:t>การจัดตั้งรัฐบาล</a:t>
            </a:r>
          </a:p>
          <a:p>
            <a:pPr algn="ctr">
              <a:defRPr/>
            </a:pPr>
            <a:endParaRPr lang="th-TH" sz="3200" b="1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endParaRPr lang="th-TH" sz="3400" b="1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  <a:p>
            <a:pPr>
              <a:defRPr/>
            </a:pPr>
            <a:r>
              <a:rPr lang="th-TH" sz="3400" b="1">
                <a:solidFill>
                  <a:srgbClr val="0000FF"/>
                </a:solidFill>
                <a:latin typeface="Angsana New" pitchFamily="18" charset="-34"/>
              </a:rPr>
              <a:t>		          	      บริหารประเทศ</a:t>
            </a:r>
          </a:p>
          <a:p>
            <a:pPr>
              <a:defRPr/>
            </a:pPr>
            <a:r>
              <a:rPr lang="th-TH" b="1"/>
              <a:t>	         		</a:t>
            </a:r>
          </a:p>
          <a:p>
            <a:pPr>
              <a:defRPr/>
            </a:pPr>
            <a:r>
              <a:rPr lang="th-TH" b="1"/>
              <a:t>		  </a:t>
            </a:r>
            <a:r>
              <a:rPr lang="en-US" sz="3600" b="1">
                <a:solidFill>
                  <a:srgbClr val="FF0000"/>
                </a:solidFill>
                <a:latin typeface="Angsana New" pitchFamily="18" charset="-34"/>
              </a:rPr>
              <a:t>“</a:t>
            </a:r>
            <a:r>
              <a:rPr lang="th-TH" sz="3600" b="1">
                <a:solidFill>
                  <a:srgbClr val="FF0000"/>
                </a:solidFill>
                <a:latin typeface="Angsana New" pitchFamily="18" charset="-34"/>
              </a:rPr>
              <a:t>วงจรอุบาทว์ทางการเมืองแบบเก่า</a:t>
            </a:r>
            <a:r>
              <a:rPr lang="en-US" sz="3600" b="1">
                <a:solidFill>
                  <a:srgbClr val="FF0000"/>
                </a:solidFill>
                <a:latin typeface="Angsana New" pitchFamily="18" charset="-34"/>
              </a:rPr>
              <a:t>”</a:t>
            </a:r>
          </a:p>
          <a:p>
            <a:pPr>
              <a:defRPr/>
            </a:pPr>
            <a:endParaRPr lang="th-TH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  <a:p>
            <a:pPr>
              <a:defRPr/>
            </a:pPr>
            <a:r>
              <a:rPr lang="th-TH" sz="55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000" b="1">
                <a:solidFill>
                  <a:srgbClr val="0000FF"/>
                </a:solidFill>
                <a:latin typeface="Angsana New" pitchFamily="18" charset="-34"/>
              </a:rPr>
              <a:t>								</a:t>
            </a:r>
          </a:p>
        </p:txBody>
      </p:sp>
      <p:pic>
        <p:nvPicPr>
          <p:cNvPr id="30728" name="Picture 7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52047">
            <a:off x="2195513" y="2492375"/>
            <a:ext cx="6223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8" descr="1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 rot="1955393">
            <a:off x="2916238" y="1052513"/>
            <a:ext cx="663575" cy="904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1895</Words>
  <Application>Microsoft Office PowerPoint</Application>
  <PresentationFormat>นำเสนอทางหน้าจอ (4:3)</PresentationFormat>
  <Paragraphs>503</Paragraphs>
  <Slides>54</Slides>
  <Notes>54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54</vt:i4>
      </vt:variant>
    </vt:vector>
  </HeadingPairs>
  <TitlesOfParts>
    <vt:vector size="55" baseType="lpstr">
      <vt:lpstr>Level</vt:lpstr>
      <vt:lpstr>รัฐธรรมนูญกับการปฏิรูปการเมืองไทย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แนวคิดของการปฏิรูปการเมืองไทย                                      ของคณะกรรมการปฏิรูปการเมือง (คปก.)</vt:lpstr>
      <vt:lpstr>ภาพนิ่ง 19</vt:lpstr>
      <vt:lpstr>กรอบแนวทางการปฏิรูปการเมือง</vt:lpstr>
      <vt:lpstr>กลไก 4 ประการของการปฏิรูปการเมือง</vt:lpstr>
      <vt:lpstr>รัฐธรรมนูญแห่งราชอาณาจักรไทย พ.ศ.2540</vt:lpstr>
      <vt:lpstr>ภาพนิ่ง 23</vt:lpstr>
      <vt:lpstr>สิทธิ  เสรีภาพ  ความเสมอภาค  การมีส่วนร่วมทางการเมือง</vt:lpstr>
      <vt:lpstr>กลไกกลั่นกรองตรวจสอบที่มาแห่งอำนาจรัฐ</vt:lpstr>
      <vt:lpstr>กลไกตรวจสอบการใช้อำนาจรัฐ</vt:lpstr>
      <vt:lpstr>ภาพนิ่ง 27</vt:lpstr>
      <vt:lpstr>ภาพนิ่ง 28</vt:lpstr>
      <vt:lpstr>ภาพนิ่ง 29</vt:lpstr>
      <vt:lpstr>ยุทธศาสตร์ที่ 2  การเสริมสร้างวัฒนธรรมทางการเมืองแบบประชาธิปไตยและการมีส่วนร่วมทางการเมือง</vt:lpstr>
      <vt:lpstr>ภาพนิ่ง 31</vt:lpstr>
      <vt:lpstr>ยุทธศาสตร์ที่ 4  ธรรมาภิบาลทางการเมืองและการบริหาร</vt:lpstr>
      <vt:lpstr>ยุทธศาสตร์ที่ 5   ความมั่นคง การจัดการความขัดแย้ง และการสร้างสังคมสมานฉันท์</vt:lpstr>
      <vt:lpstr>ยุทธศาสตร์ที่ 6  การกระจายอำนาจ และการสร้างความเป็นธรรม ในการบริหารทรัพยากร</vt:lpstr>
      <vt:lpstr>แผนแม่บทส่งเสริมและพัฒนา การใช้ทรัพยากรสื่อสารมวลชน เพื่อการปฏิรูปสังคมและการเมือง พ.ศ.2550</vt:lpstr>
      <vt:lpstr>ภาพนิ่ง 36</vt:lpstr>
      <vt:lpstr>1. ความสำคัญและความเป็นมาของแผนแม่บทฯ</vt:lpstr>
      <vt:lpstr>2. วัตถุประสงค์ของการจัดทำแผนแม่บทฯ </vt:lpstr>
      <vt:lpstr>3. ขอบเขตของการจัดทำแผน</vt:lpstr>
      <vt:lpstr>ภาพนิ่ง 40</vt:lpstr>
      <vt:lpstr>ภาพนิ่ง 41</vt:lpstr>
      <vt:lpstr>ภาพนิ่ง 42</vt:lpstr>
      <vt:lpstr>7. วิสัยทัศน์ วัตถุประสงค์  สภาพที่พึงประสงค์ของแผนแม่บทฯ</vt:lpstr>
      <vt:lpstr>ภาพนิ่ง 44</vt:lpstr>
      <vt:lpstr>ภาพนิ่ง 45</vt:lpstr>
      <vt:lpstr>ภาพนิ่ง 46</vt:lpstr>
      <vt:lpstr>ภาพนิ่ง 47</vt:lpstr>
      <vt:lpstr>8. ยุทธศาสตร์ เป้าหมายและพันธกิจของแผนแม่บทฯ</vt:lpstr>
      <vt:lpstr>พระราชบัญญัติการประกอบกิจการกระจายเสียงและกิจการโทรทัศน์  พ.ศ. 2551</vt:lpstr>
      <vt:lpstr>หลักการและเหตุผลในการประกาศใช้พระราชบัญญัติ</vt:lpstr>
      <vt:lpstr>สาระสำคัญ</vt:lpstr>
      <vt:lpstr>หมวด 2 :  รายการของกิจการกระจายเสียงและกิจการ   โทรทัศน์    (มาตรา 33- มาตรา 38)  หมวด 3 :  การส่งเสริมและการควบคุมจริยธรรมแห่ง   วิชาชีพและการคุ้มครองผู้เสียหายจากการ   ประกอบกิจการกระจายเสียงและกิจการโทรทัศน์    (มาตรา 39 - มาตรา 40) หมวด 4 :  การสร้างโครงข่ายพื้นฐาน การใช้ และการ   เชื่อมต่อโครงข่ายในการประกอบกิจการกระจาย   เสียงและกิจการโทรทัศน์ (มาตรา 41 - มาตรา 50)  </vt:lpstr>
      <vt:lpstr>ภาพนิ่ง 53</vt:lpstr>
      <vt:lpstr>ภาพนิ่ง 54</vt:lpstr>
    </vt:vector>
  </TitlesOfParts>
  <Company>nzn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WincoolV5</dc:creator>
  <cp:lastModifiedBy>Admin</cp:lastModifiedBy>
  <cp:revision>128</cp:revision>
  <dcterms:created xsi:type="dcterms:W3CDTF">2009-07-28T07:14:17Z</dcterms:created>
  <dcterms:modified xsi:type="dcterms:W3CDTF">2012-09-25T00:48:51Z</dcterms:modified>
</cp:coreProperties>
</file>